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57" r:id="rId4"/>
    <p:sldId id="260" r:id="rId5"/>
    <p:sldId id="516" r:id="rId6"/>
    <p:sldId id="262" r:id="rId7"/>
    <p:sldId id="520" r:id="rId8"/>
    <p:sldId id="517" r:id="rId9"/>
    <p:sldId id="289" r:id="rId10"/>
    <p:sldId id="290" r:id="rId11"/>
    <p:sldId id="515" r:id="rId12"/>
    <p:sldId id="514" r:id="rId13"/>
    <p:sldId id="268" r:id="rId14"/>
    <p:sldId id="287" r:id="rId15"/>
    <p:sldId id="288" r:id="rId16"/>
    <p:sldId id="518" r:id="rId17"/>
    <p:sldId id="519" r:id="rId18"/>
    <p:sldId id="259" r:id="rId19"/>
    <p:sldId id="525" r:id="rId20"/>
    <p:sldId id="286" r:id="rId21"/>
    <p:sldId id="521" r:id="rId22"/>
    <p:sldId id="522" r:id="rId23"/>
  </p:sldIdLst>
  <p:sldSz cx="12192000" cy="6858000"/>
  <p:notesSz cx="29818013" cy="423465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5FC3"/>
    <a:srgbClr val="79E5FF"/>
    <a:srgbClr val="33B2E2"/>
    <a:srgbClr val="0F6EC7"/>
    <a:srgbClr val="3A78DE"/>
    <a:srgbClr val="82AAEA"/>
    <a:srgbClr val="BBEFE9"/>
    <a:srgbClr val="EFFCFA"/>
    <a:srgbClr val="8BE3D8"/>
    <a:srgbClr val="AEEB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273" autoAdjust="0"/>
    <p:restoredTop sz="94660"/>
  </p:normalViewPr>
  <p:slideViewPr>
    <p:cSldViewPr snapToGrid="0">
      <p:cViewPr varScale="1">
        <p:scale>
          <a:sx n="116" d="100"/>
          <a:sy n="116" d="100"/>
        </p:scale>
        <p:origin x="101" y="19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D4F4BFE-72CB-4C63-AB79-14B62CC2FA55}"/>
              </a:ext>
            </a:extLst>
          </p:cNvPr>
          <p:cNvSpPr>
            <a:spLocks noGrp="1"/>
          </p:cNvSpPr>
          <p:nvPr>
            <p:ph type="pic" sz="quarter" idx="10" hasCustomPrompt="1"/>
          </p:nvPr>
        </p:nvSpPr>
        <p:spPr>
          <a:xfrm>
            <a:off x="0" y="0"/>
            <a:ext cx="12192000"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31100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275891A1-1FBC-41AF-ADD6-FD0F018DF72B}"/>
              </a:ext>
            </a:extLst>
          </p:cNvPr>
          <p:cNvSpPr>
            <a:spLocks noGrp="1"/>
          </p:cNvSpPr>
          <p:nvPr>
            <p:ph type="pic" sz="quarter" idx="11" hasCustomPrompt="1"/>
          </p:nvPr>
        </p:nvSpPr>
        <p:spPr>
          <a:xfrm>
            <a:off x="7953374" y="1765300"/>
            <a:ext cx="4238625" cy="193357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443389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A1280583-BD8A-4AA7-A423-10CBD3660A6F}"/>
              </a:ext>
            </a:extLst>
          </p:cNvPr>
          <p:cNvSpPr>
            <a:spLocks noGrp="1"/>
          </p:cNvSpPr>
          <p:nvPr>
            <p:ph type="pic" sz="quarter" idx="11" hasCustomPrompt="1"/>
          </p:nvPr>
        </p:nvSpPr>
        <p:spPr>
          <a:xfrm>
            <a:off x="7110413" y="1598613"/>
            <a:ext cx="3311525" cy="431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854882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A8F1B90E-1603-4E5C-8E8A-B1BD18D1658D}"/>
              </a:ext>
            </a:extLst>
          </p:cNvPr>
          <p:cNvSpPr>
            <a:spLocks noGrp="1"/>
          </p:cNvSpPr>
          <p:nvPr>
            <p:ph type="pic" sz="quarter" idx="11" hasCustomPrompt="1"/>
          </p:nvPr>
        </p:nvSpPr>
        <p:spPr>
          <a:xfrm>
            <a:off x="0" y="0"/>
            <a:ext cx="4654550"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135626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93FE6F72-DEA1-425A-9DD4-88E15D26DFD2}"/>
              </a:ext>
            </a:extLst>
          </p:cNvPr>
          <p:cNvSpPr>
            <a:spLocks noGrp="1"/>
          </p:cNvSpPr>
          <p:nvPr>
            <p:ph type="pic" sz="quarter" idx="13" hasCustomPrompt="1"/>
          </p:nvPr>
        </p:nvSpPr>
        <p:spPr>
          <a:xfrm>
            <a:off x="7092950" y="1398589"/>
            <a:ext cx="4532313" cy="4613274"/>
          </a:xfrm>
          <a:prstGeom prst="ellipse">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626910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AEE6B656-21B3-42E5-AB93-C8019C40DD37}"/>
              </a:ext>
            </a:extLst>
          </p:cNvPr>
          <p:cNvSpPr>
            <a:spLocks noGrp="1"/>
          </p:cNvSpPr>
          <p:nvPr>
            <p:ph type="pic" sz="quarter" idx="11" hasCustomPrompt="1"/>
          </p:nvPr>
        </p:nvSpPr>
        <p:spPr>
          <a:xfrm>
            <a:off x="4971494" y="0"/>
            <a:ext cx="7220505"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4075110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58433B79-2E7C-4AE8-87FA-C66D0975D959}"/>
              </a:ext>
            </a:extLst>
          </p:cNvPr>
          <p:cNvSpPr>
            <a:spLocks noGrp="1"/>
          </p:cNvSpPr>
          <p:nvPr>
            <p:ph type="pic" sz="quarter" idx="10" hasCustomPrompt="1"/>
          </p:nvPr>
        </p:nvSpPr>
        <p:spPr>
          <a:xfrm>
            <a:off x="1363663" y="3497263"/>
            <a:ext cx="2484437" cy="1706562"/>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9" name="Picture Placeholder 2">
            <a:extLst>
              <a:ext uri="{FF2B5EF4-FFF2-40B4-BE49-F238E27FC236}">
                <a16:creationId xmlns:a16="http://schemas.microsoft.com/office/drawing/2014/main" id="{F61D1EAC-3EAC-4762-9DF0-1C55333299E2}"/>
              </a:ext>
            </a:extLst>
          </p:cNvPr>
          <p:cNvSpPr>
            <a:spLocks noGrp="1"/>
          </p:cNvSpPr>
          <p:nvPr>
            <p:ph type="pic" sz="quarter" idx="11" hasCustomPrompt="1"/>
          </p:nvPr>
        </p:nvSpPr>
        <p:spPr>
          <a:xfrm>
            <a:off x="4849813" y="3497263"/>
            <a:ext cx="2484437" cy="1706562"/>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0" name="Picture Placeholder 2">
            <a:extLst>
              <a:ext uri="{FF2B5EF4-FFF2-40B4-BE49-F238E27FC236}">
                <a16:creationId xmlns:a16="http://schemas.microsoft.com/office/drawing/2014/main" id="{4D20D21D-6046-42AC-B910-A5370388B16A}"/>
              </a:ext>
            </a:extLst>
          </p:cNvPr>
          <p:cNvSpPr>
            <a:spLocks noGrp="1"/>
          </p:cNvSpPr>
          <p:nvPr>
            <p:ph type="pic" sz="quarter" idx="12" hasCustomPrompt="1"/>
          </p:nvPr>
        </p:nvSpPr>
        <p:spPr>
          <a:xfrm>
            <a:off x="8343900" y="3497263"/>
            <a:ext cx="2484437" cy="1706562"/>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77305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CC1D7DF1-F5A2-4035-B6F3-244AC02CC08E}"/>
              </a:ext>
            </a:extLst>
          </p:cNvPr>
          <p:cNvSpPr>
            <a:spLocks noGrp="1"/>
          </p:cNvSpPr>
          <p:nvPr>
            <p:ph type="pic" sz="quarter" idx="11" hasCustomPrompt="1"/>
          </p:nvPr>
        </p:nvSpPr>
        <p:spPr>
          <a:xfrm>
            <a:off x="0" y="3306762"/>
            <a:ext cx="12192000" cy="3551237"/>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601132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1190C713-F39F-4705-9F35-1CF800995ECC}"/>
              </a:ext>
            </a:extLst>
          </p:cNvPr>
          <p:cNvSpPr>
            <a:spLocks noGrp="1"/>
          </p:cNvSpPr>
          <p:nvPr>
            <p:ph type="pic" sz="quarter" idx="11" hasCustomPrompt="1"/>
          </p:nvPr>
        </p:nvSpPr>
        <p:spPr>
          <a:xfrm>
            <a:off x="8069263" y="1276350"/>
            <a:ext cx="3219450" cy="4906963"/>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813404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C60A02B-F66C-4C35-BE35-8AC25F729B1B}"/>
              </a:ext>
            </a:extLst>
          </p:cNvPr>
          <p:cNvSpPr>
            <a:spLocks noGrp="1"/>
          </p:cNvSpPr>
          <p:nvPr>
            <p:ph type="pic" sz="quarter" idx="11" hasCustomPrompt="1"/>
          </p:nvPr>
        </p:nvSpPr>
        <p:spPr>
          <a:xfrm>
            <a:off x="989013" y="1403350"/>
            <a:ext cx="10250487" cy="4659313"/>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58463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AAFC208-7A99-4C56-A5A6-AD82A5A48D31}"/>
              </a:ext>
            </a:extLst>
          </p:cNvPr>
          <p:cNvSpPr>
            <a:spLocks noGrp="1"/>
          </p:cNvSpPr>
          <p:nvPr>
            <p:ph type="pic" sz="quarter" idx="11" hasCustomPrompt="1"/>
          </p:nvPr>
        </p:nvSpPr>
        <p:spPr>
          <a:xfrm>
            <a:off x="1015999" y="1336675"/>
            <a:ext cx="5980113" cy="4668838"/>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981883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A57E1A-A21E-41EB-B586-12B6AA68057C}"/>
              </a:ext>
            </a:extLst>
          </p:cNvPr>
          <p:cNvSpPr>
            <a:spLocks noGrp="1"/>
          </p:cNvSpPr>
          <p:nvPr>
            <p:ph type="pic" sz="quarter" idx="10" hasCustomPrompt="1"/>
          </p:nvPr>
        </p:nvSpPr>
        <p:spPr>
          <a:xfrm>
            <a:off x="963613" y="915988"/>
            <a:ext cx="4176712" cy="519747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425783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D089A37-F32A-4C2D-A145-3A74AAE2914A}"/>
              </a:ext>
            </a:extLst>
          </p:cNvPr>
          <p:cNvSpPr>
            <a:spLocks noGrp="1"/>
          </p:cNvSpPr>
          <p:nvPr>
            <p:ph type="pic" sz="quarter" idx="11" hasCustomPrompt="1"/>
          </p:nvPr>
        </p:nvSpPr>
        <p:spPr>
          <a:xfrm>
            <a:off x="7297737" y="1146175"/>
            <a:ext cx="2276475" cy="4832350"/>
          </a:xfrm>
          <a:custGeom>
            <a:avLst/>
            <a:gdLst>
              <a:gd name="connsiteX0" fmla="*/ 262093 w 2515790"/>
              <a:gd name="connsiteY0" fmla="*/ 0 h 5429897"/>
              <a:gd name="connsiteX1" fmla="*/ 291708 w 2515790"/>
              <a:gd name="connsiteY1" fmla="*/ 0 h 5429897"/>
              <a:gd name="connsiteX2" fmla="*/ 506417 w 2515790"/>
              <a:gd name="connsiteY2" fmla="*/ 0 h 5429897"/>
              <a:gd name="connsiteX3" fmla="*/ 515301 w 2515790"/>
              <a:gd name="connsiteY3" fmla="*/ 0 h 5429897"/>
              <a:gd name="connsiteX4" fmla="*/ 525666 w 2515790"/>
              <a:gd name="connsiteY4" fmla="*/ 2962 h 5429897"/>
              <a:gd name="connsiteX5" fmla="*/ 536032 w 2515790"/>
              <a:gd name="connsiteY5" fmla="*/ 7405 h 5429897"/>
              <a:gd name="connsiteX6" fmla="*/ 543435 w 2515790"/>
              <a:gd name="connsiteY6" fmla="*/ 14808 h 5429897"/>
              <a:gd name="connsiteX7" fmla="*/ 550838 w 2515790"/>
              <a:gd name="connsiteY7" fmla="*/ 22212 h 5429897"/>
              <a:gd name="connsiteX8" fmla="*/ 555280 w 2515790"/>
              <a:gd name="connsiteY8" fmla="*/ 32576 h 5429897"/>
              <a:gd name="connsiteX9" fmla="*/ 558243 w 2515790"/>
              <a:gd name="connsiteY9" fmla="*/ 42942 h 5429897"/>
              <a:gd name="connsiteX10" fmla="*/ 561204 w 2515790"/>
              <a:gd name="connsiteY10" fmla="*/ 54788 h 5429897"/>
              <a:gd name="connsiteX11" fmla="*/ 561204 w 2515790"/>
              <a:gd name="connsiteY11" fmla="*/ 69596 h 5429897"/>
              <a:gd name="connsiteX12" fmla="*/ 562685 w 2515790"/>
              <a:gd name="connsiteY12" fmla="*/ 84403 h 5429897"/>
              <a:gd name="connsiteX13" fmla="*/ 570088 w 2515790"/>
              <a:gd name="connsiteY13" fmla="*/ 112537 h 5429897"/>
              <a:gd name="connsiteX14" fmla="*/ 584895 w 2515790"/>
              <a:gd name="connsiteY14" fmla="*/ 137710 h 5429897"/>
              <a:gd name="connsiteX15" fmla="*/ 602665 w 2515790"/>
              <a:gd name="connsiteY15" fmla="*/ 159921 h 5429897"/>
              <a:gd name="connsiteX16" fmla="*/ 624876 w 2515790"/>
              <a:gd name="connsiteY16" fmla="*/ 177691 h 5429897"/>
              <a:gd name="connsiteX17" fmla="*/ 650049 w 2515790"/>
              <a:gd name="connsiteY17" fmla="*/ 192498 h 5429897"/>
              <a:gd name="connsiteX18" fmla="*/ 678183 w 2515790"/>
              <a:gd name="connsiteY18" fmla="*/ 199901 h 5429897"/>
              <a:gd name="connsiteX19" fmla="*/ 692990 w 2515790"/>
              <a:gd name="connsiteY19" fmla="*/ 201383 h 5429897"/>
              <a:gd name="connsiteX20" fmla="*/ 707798 w 2515790"/>
              <a:gd name="connsiteY20" fmla="*/ 201383 h 5429897"/>
              <a:gd name="connsiteX21" fmla="*/ 1807994 w 2515790"/>
              <a:gd name="connsiteY21" fmla="*/ 201383 h 5429897"/>
              <a:gd name="connsiteX22" fmla="*/ 1824281 w 2515790"/>
              <a:gd name="connsiteY22" fmla="*/ 201383 h 5429897"/>
              <a:gd name="connsiteX23" fmla="*/ 1839089 w 2515790"/>
              <a:gd name="connsiteY23" fmla="*/ 199901 h 5429897"/>
              <a:gd name="connsiteX24" fmla="*/ 1865743 w 2515790"/>
              <a:gd name="connsiteY24" fmla="*/ 192498 h 5429897"/>
              <a:gd name="connsiteX25" fmla="*/ 1890915 w 2515790"/>
              <a:gd name="connsiteY25" fmla="*/ 177691 h 5429897"/>
              <a:gd name="connsiteX26" fmla="*/ 1913127 w 2515790"/>
              <a:gd name="connsiteY26" fmla="*/ 159921 h 5429897"/>
              <a:gd name="connsiteX27" fmla="*/ 1933857 w 2515790"/>
              <a:gd name="connsiteY27" fmla="*/ 137710 h 5429897"/>
              <a:gd name="connsiteX28" fmla="*/ 1945703 w 2515790"/>
              <a:gd name="connsiteY28" fmla="*/ 112537 h 5429897"/>
              <a:gd name="connsiteX29" fmla="*/ 1956068 w 2515790"/>
              <a:gd name="connsiteY29" fmla="*/ 84403 h 5429897"/>
              <a:gd name="connsiteX30" fmla="*/ 1956068 w 2515790"/>
              <a:gd name="connsiteY30" fmla="*/ 69596 h 5429897"/>
              <a:gd name="connsiteX31" fmla="*/ 1957548 w 2515790"/>
              <a:gd name="connsiteY31" fmla="*/ 54788 h 5429897"/>
              <a:gd name="connsiteX32" fmla="*/ 1957548 w 2515790"/>
              <a:gd name="connsiteY32" fmla="*/ 42942 h 5429897"/>
              <a:gd name="connsiteX33" fmla="*/ 1960510 w 2515790"/>
              <a:gd name="connsiteY33" fmla="*/ 32576 h 5429897"/>
              <a:gd name="connsiteX34" fmla="*/ 1964952 w 2515790"/>
              <a:gd name="connsiteY34" fmla="*/ 22212 h 5429897"/>
              <a:gd name="connsiteX35" fmla="*/ 1972355 w 2515790"/>
              <a:gd name="connsiteY35" fmla="*/ 14808 h 5429897"/>
              <a:gd name="connsiteX36" fmla="*/ 1979760 w 2515790"/>
              <a:gd name="connsiteY36" fmla="*/ 7405 h 5429897"/>
              <a:gd name="connsiteX37" fmla="*/ 1990125 w 2515790"/>
              <a:gd name="connsiteY37" fmla="*/ 2962 h 5429897"/>
              <a:gd name="connsiteX38" fmla="*/ 2000491 w 2515790"/>
              <a:gd name="connsiteY38" fmla="*/ 0 h 5429897"/>
              <a:gd name="connsiteX39" fmla="*/ 2012337 w 2515790"/>
              <a:gd name="connsiteY39" fmla="*/ 0 h 5429897"/>
              <a:gd name="connsiteX40" fmla="*/ 2224082 w 2515790"/>
              <a:gd name="connsiteY40" fmla="*/ 0 h 5429897"/>
              <a:gd name="connsiteX41" fmla="*/ 2255179 w 2515790"/>
              <a:gd name="connsiteY41" fmla="*/ 0 h 5429897"/>
              <a:gd name="connsiteX42" fmla="*/ 2281832 w 2515790"/>
              <a:gd name="connsiteY42" fmla="*/ 5923 h 5429897"/>
              <a:gd name="connsiteX43" fmla="*/ 2311447 w 2515790"/>
              <a:gd name="connsiteY43" fmla="*/ 13327 h 5429897"/>
              <a:gd name="connsiteX44" fmla="*/ 2336620 w 2515790"/>
              <a:gd name="connsiteY44" fmla="*/ 22212 h 5429897"/>
              <a:gd name="connsiteX45" fmla="*/ 2364755 w 2515790"/>
              <a:gd name="connsiteY45" fmla="*/ 35539 h 5429897"/>
              <a:gd name="connsiteX46" fmla="*/ 2386966 w 2515790"/>
              <a:gd name="connsiteY46" fmla="*/ 50346 h 5429897"/>
              <a:gd name="connsiteX47" fmla="*/ 2409176 w 2515790"/>
              <a:gd name="connsiteY47" fmla="*/ 65154 h 5429897"/>
              <a:gd name="connsiteX48" fmla="*/ 2431388 w 2515790"/>
              <a:gd name="connsiteY48" fmla="*/ 84403 h 5429897"/>
              <a:gd name="connsiteX49" fmla="*/ 2449157 w 2515790"/>
              <a:gd name="connsiteY49" fmla="*/ 105134 h 5429897"/>
              <a:gd name="connsiteX50" fmla="*/ 2466927 w 2515790"/>
              <a:gd name="connsiteY50" fmla="*/ 127345 h 5429897"/>
              <a:gd name="connsiteX51" fmla="*/ 2481733 w 2515790"/>
              <a:gd name="connsiteY51" fmla="*/ 152516 h 5429897"/>
              <a:gd name="connsiteX52" fmla="*/ 2493579 w 2515790"/>
              <a:gd name="connsiteY52" fmla="*/ 177691 h 5429897"/>
              <a:gd name="connsiteX53" fmla="*/ 2503945 w 2515790"/>
              <a:gd name="connsiteY53" fmla="*/ 204344 h 5429897"/>
              <a:gd name="connsiteX54" fmla="*/ 2508386 w 2515790"/>
              <a:gd name="connsiteY54" fmla="*/ 232478 h 5429897"/>
              <a:gd name="connsiteX55" fmla="*/ 2512829 w 2515790"/>
              <a:gd name="connsiteY55" fmla="*/ 262093 h 5429897"/>
              <a:gd name="connsiteX56" fmla="*/ 2515790 w 2515790"/>
              <a:gd name="connsiteY56" fmla="*/ 291708 h 5429897"/>
              <a:gd name="connsiteX57" fmla="*/ 2515790 w 2515790"/>
              <a:gd name="connsiteY57" fmla="*/ 5139671 h 5429897"/>
              <a:gd name="connsiteX58" fmla="*/ 2512829 w 2515790"/>
              <a:gd name="connsiteY58" fmla="*/ 5169286 h 5429897"/>
              <a:gd name="connsiteX59" fmla="*/ 2508386 w 2515790"/>
              <a:gd name="connsiteY59" fmla="*/ 5198901 h 5429897"/>
              <a:gd name="connsiteX60" fmla="*/ 2503945 w 2515790"/>
              <a:gd name="connsiteY60" fmla="*/ 5227035 h 5429897"/>
              <a:gd name="connsiteX61" fmla="*/ 2493579 w 2515790"/>
              <a:gd name="connsiteY61" fmla="*/ 5253688 h 5429897"/>
              <a:gd name="connsiteX62" fmla="*/ 2481733 w 2515790"/>
              <a:gd name="connsiteY62" fmla="*/ 5278861 h 5429897"/>
              <a:gd name="connsiteX63" fmla="*/ 2466927 w 2515790"/>
              <a:gd name="connsiteY63" fmla="*/ 5301073 h 5429897"/>
              <a:gd name="connsiteX64" fmla="*/ 2449157 w 2515790"/>
              <a:gd name="connsiteY64" fmla="*/ 5323283 h 5429897"/>
              <a:gd name="connsiteX65" fmla="*/ 2431388 w 2515790"/>
              <a:gd name="connsiteY65" fmla="*/ 5345495 h 5429897"/>
              <a:gd name="connsiteX66" fmla="*/ 2409176 w 2515790"/>
              <a:gd name="connsiteY66" fmla="*/ 5363264 h 5429897"/>
              <a:gd name="connsiteX67" fmla="*/ 2386966 w 2515790"/>
              <a:gd name="connsiteY67" fmla="*/ 5381034 h 5429897"/>
              <a:gd name="connsiteX68" fmla="*/ 2364755 w 2515790"/>
              <a:gd name="connsiteY68" fmla="*/ 5395840 h 5429897"/>
              <a:gd name="connsiteX69" fmla="*/ 2336620 w 2515790"/>
              <a:gd name="connsiteY69" fmla="*/ 5407687 h 5429897"/>
              <a:gd name="connsiteX70" fmla="*/ 2311447 w 2515790"/>
              <a:gd name="connsiteY70" fmla="*/ 5418052 h 5429897"/>
              <a:gd name="connsiteX71" fmla="*/ 2281832 w 2515790"/>
              <a:gd name="connsiteY71" fmla="*/ 5425455 h 5429897"/>
              <a:gd name="connsiteX72" fmla="*/ 2255179 w 2515790"/>
              <a:gd name="connsiteY72" fmla="*/ 5428416 h 5429897"/>
              <a:gd name="connsiteX73" fmla="*/ 2224082 w 2515790"/>
              <a:gd name="connsiteY73" fmla="*/ 5429897 h 5429897"/>
              <a:gd name="connsiteX74" fmla="*/ 291708 w 2515790"/>
              <a:gd name="connsiteY74" fmla="*/ 5429897 h 5429897"/>
              <a:gd name="connsiteX75" fmla="*/ 262093 w 2515790"/>
              <a:gd name="connsiteY75" fmla="*/ 5428416 h 5429897"/>
              <a:gd name="connsiteX76" fmla="*/ 233959 w 2515790"/>
              <a:gd name="connsiteY76" fmla="*/ 5425455 h 5429897"/>
              <a:gd name="connsiteX77" fmla="*/ 207306 w 2515790"/>
              <a:gd name="connsiteY77" fmla="*/ 5418052 h 5429897"/>
              <a:gd name="connsiteX78" fmla="*/ 179172 w 2515790"/>
              <a:gd name="connsiteY78" fmla="*/ 5407687 h 5429897"/>
              <a:gd name="connsiteX79" fmla="*/ 153998 w 2515790"/>
              <a:gd name="connsiteY79" fmla="*/ 5395840 h 5429897"/>
              <a:gd name="connsiteX80" fmla="*/ 130306 w 2515790"/>
              <a:gd name="connsiteY80" fmla="*/ 5381034 h 5429897"/>
              <a:gd name="connsiteX81" fmla="*/ 108095 w 2515790"/>
              <a:gd name="connsiteY81" fmla="*/ 5363264 h 5429897"/>
              <a:gd name="connsiteX82" fmla="*/ 87364 w 2515790"/>
              <a:gd name="connsiteY82" fmla="*/ 5345495 h 5429897"/>
              <a:gd name="connsiteX83" fmla="*/ 68115 w 2515790"/>
              <a:gd name="connsiteY83" fmla="*/ 5323283 h 5429897"/>
              <a:gd name="connsiteX84" fmla="*/ 50346 w 2515790"/>
              <a:gd name="connsiteY84" fmla="*/ 5301073 h 5429897"/>
              <a:gd name="connsiteX85" fmla="*/ 37020 w 2515790"/>
              <a:gd name="connsiteY85" fmla="*/ 5278861 h 5429897"/>
              <a:gd name="connsiteX86" fmla="*/ 25173 w 2515790"/>
              <a:gd name="connsiteY86" fmla="*/ 5253688 h 5429897"/>
              <a:gd name="connsiteX87" fmla="*/ 14808 w 2515790"/>
              <a:gd name="connsiteY87" fmla="*/ 5227035 h 5429897"/>
              <a:gd name="connsiteX88" fmla="*/ 7405 w 2515790"/>
              <a:gd name="connsiteY88" fmla="*/ 5198901 h 5429897"/>
              <a:gd name="connsiteX89" fmla="*/ 2963 w 2515790"/>
              <a:gd name="connsiteY89" fmla="*/ 5169286 h 5429897"/>
              <a:gd name="connsiteX90" fmla="*/ 0 w 2515790"/>
              <a:gd name="connsiteY90" fmla="*/ 5139671 h 5429897"/>
              <a:gd name="connsiteX91" fmla="*/ 0 w 2515790"/>
              <a:gd name="connsiteY91" fmla="*/ 291708 h 5429897"/>
              <a:gd name="connsiteX92" fmla="*/ 2963 w 2515790"/>
              <a:gd name="connsiteY92" fmla="*/ 262093 h 5429897"/>
              <a:gd name="connsiteX93" fmla="*/ 7405 w 2515790"/>
              <a:gd name="connsiteY93" fmla="*/ 232478 h 5429897"/>
              <a:gd name="connsiteX94" fmla="*/ 14808 w 2515790"/>
              <a:gd name="connsiteY94" fmla="*/ 204344 h 5429897"/>
              <a:gd name="connsiteX95" fmla="*/ 25173 w 2515790"/>
              <a:gd name="connsiteY95" fmla="*/ 177691 h 5429897"/>
              <a:gd name="connsiteX96" fmla="*/ 37020 w 2515790"/>
              <a:gd name="connsiteY96" fmla="*/ 152516 h 5429897"/>
              <a:gd name="connsiteX97" fmla="*/ 50346 w 2515790"/>
              <a:gd name="connsiteY97" fmla="*/ 127345 h 5429897"/>
              <a:gd name="connsiteX98" fmla="*/ 68115 w 2515790"/>
              <a:gd name="connsiteY98" fmla="*/ 105134 h 5429897"/>
              <a:gd name="connsiteX99" fmla="*/ 87364 w 2515790"/>
              <a:gd name="connsiteY99" fmla="*/ 84403 h 5429897"/>
              <a:gd name="connsiteX100" fmla="*/ 108095 w 2515790"/>
              <a:gd name="connsiteY100" fmla="*/ 65154 h 5429897"/>
              <a:gd name="connsiteX101" fmla="*/ 130306 w 2515790"/>
              <a:gd name="connsiteY101" fmla="*/ 50346 h 5429897"/>
              <a:gd name="connsiteX102" fmla="*/ 153998 w 2515790"/>
              <a:gd name="connsiteY102" fmla="*/ 35539 h 5429897"/>
              <a:gd name="connsiteX103" fmla="*/ 179172 w 2515790"/>
              <a:gd name="connsiteY103" fmla="*/ 22212 h 5429897"/>
              <a:gd name="connsiteX104" fmla="*/ 207306 w 2515790"/>
              <a:gd name="connsiteY104" fmla="*/ 13327 h 5429897"/>
              <a:gd name="connsiteX105" fmla="*/ 233959 w 2515790"/>
              <a:gd name="connsiteY105" fmla="*/ 5923 h 542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515790" h="5429897">
                <a:moveTo>
                  <a:pt x="262093" y="0"/>
                </a:moveTo>
                <a:lnTo>
                  <a:pt x="291708" y="0"/>
                </a:lnTo>
                <a:lnTo>
                  <a:pt x="506417" y="0"/>
                </a:lnTo>
                <a:lnTo>
                  <a:pt x="515301" y="0"/>
                </a:lnTo>
                <a:lnTo>
                  <a:pt x="525666" y="2962"/>
                </a:lnTo>
                <a:lnTo>
                  <a:pt x="536032" y="7405"/>
                </a:lnTo>
                <a:lnTo>
                  <a:pt x="543435" y="14808"/>
                </a:lnTo>
                <a:lnTo>
                  <a:pt x="550838" y="22212"/>
                </a:lnTo>
                <a:lnTo>
                  <a:pt x="555280" y="32576"/>
                </a:lnTo>
                <a:lnTo>
                  <a:pt x="558243" y="42942"/>
                </a:lnTo>
                <a:lnTo>
                  <a:pt x="561204" y="54788"/>
                </a:lnTo>
                <a:lnTo>
                  <a:pt x="561204" y="69596"/>
                </a:lnTo>
                <a:lnTo>
                  <a:pt x="562685" y="84403"/>
                </a:lnTo>
                <a:lnTo>
                  <a:pt x="570088" y="112537"/>
                </a:lnTo>
                <a:lnTo>
                  <a:pt x="584895" y="137710"/>
                </a:lnTo>
                <a:lnTo>
                  <a:pt x="602665" y="159921"/>
                </a:lnTo>
                <a:lnTo>
                  <a:pt x="624876" y="177691"/>
                </a:lnTo>
                <a:lnTo>
                  <a:pt x="650049" y="192498"/>
                </a:lnTo>
                <a:lnTo>
                  <a:pt x="678183" y="199901"/>
                </a:lnTo>
                <a:lnTo>
                  <a:pt x="692990" y="201383"/>
                </a:lnTo>
                <a:lnTo>
                  <a:pt x="707798" y="201383"/>
                </a:lnTo>
                <a:lnTo>
                  <a:pt x="1807994" y="201383"/>
                </a:lnTo>
                <a:lnTo>
                  <a:pt x="1824281" y="201383"/>
                </a:lnTo>
                <a:lnTo>
                  <a:pt x="1839089" y="199901"/>
                </a:lnTo>
                <a:lnTo>
                  <a:pt x="1865743" y="192498"/>
                </a:lnTo>
                <a:lnTo>
                  <a:pt x="1890915" y="177691"/>
                </a:lnTo>
                <a:lnTo>
                  <a:pt x="1913127" y="159921"/>
                </a:lnTo>
                <a:lnTo>
                  <a:pt x="1933857" y="137710"/>
                </a:lnTo>
                <a:lnTo>
                  <a:pt x="1945703" y="112537"/>
                </a:lnTo>
                <a:lnTo>
                  <a:pt x="1956068" y="84403"/>
                </a:lnTo>
                <a:lnTo>
                  <a:pt x="1956068" y="69596"/>
                </a:lnTo>
                <a:lnTo>
                  <a:pt x="1957548" y="54788"/>
                </a:lnTo>
                <a:lnTo>
                  <a:pt x="1957548" y="42942"/>
                </a:lnTo>
                <a:lnTo>
                  <a:pt x="1960510" y="32576"/>
                </a:lnTo>
                <a:lnTo>
                  <a:pt x="1964952" y="22212"/>
                </a:lnTo>
                <a:lnTo>
                  <a:pt x="1972355" y="14808"/>
                </a:lnTo>
                <a:lnTo>
                  <a:pt x="1979760" y="7405"/>
                </a:lnTo>
                <a:lnTo>
                  <a:pt x="1990125" y="2962"/>
                </a:lnTo>
                <a:lnTo>
                  <a:pt x="2000491" y="0"/>
                </a:lnTo>
                <a:lnTo>
                  <a:pt x="2012337" y="0"/>
                </a:lnTo>
                <a:lnTo>
                  <a:pt x="2224082" y="0"/>
                </a:lnTo>
                <a:lnTo>
                  <a:pt x="2255179" y="0"/>
                </a:lnTo>
                <a:lnTo>
                  <a:pt x="2281832" y="5923"/>
                </a:lnTo>
                <a:lnTo>
                  <a:pt x="2311447" y="13327"/>
                </a:lnTo>
                <a:lnTo>
                  <a:pt x="2336620" y="22212"/>
                </a:lnTo>
                <a:lnTo>
                  <a:pt x="2364755" y="35539"/>
                </a:lnTo>
                <a:lnTo>
                  <a:pt x="2386966" y="50346"/>
                </a:lnTo>
                <a:lnTo>
                  <a:pt x="2409176" y="65154"/>
                </a:lnTo>
                <a:lnTo>
                  <a:pt x="2431388" y="84403"/>
                </a:lnTo>
                <a:lnTo>
                  <a:pt x="2449157" y="105134"/>
                </a:lnTo>
                <a:lnTo>
                  <a:pt x="2466927" y="127345"/>
                </a:lnTo>
                <a:lnTo>
                  <a:pt x="2481733" y="152516"/>
                </a:lnTo>
                <a:lnTo>
                  <a:pt x="2493579" y="177691"/>
                </a:lnTo>
                <a:lnTo>
                  <a:pt x="2503945" y="204344"/>
                </a:lnTo>
                <a:lnTo>
                  <a:pt x="2508386" y="232478"/>
                </a:lnTo>
                <a:lnTo>
                  <a:pt x="2512829" y="262093"/>
                </a:lnTo>
                <a:lnTo>
                  <a:pt x="2515790" y="291708"/>
                </a:lnTo>
                <a:lnTo>
                  <a:pt x="2515790" y="5139671"/>
                </a:lnTo>
                <a:lnTo>
                  <a:pt x="2512829" y="5169286"/>
                </a:lnTo>
                <a:lnTo>
                  <a:pt x="2508386" y="5198901"/>
                </a:lnTo>
                <a:lnTo>
                  <a:pt x="2503945" y="5227035"/>
                </a:lnTo>
                <a:lnTo>
                  <a:pt x="2493579" y="5253688"/>
                </a:lnTo>
                <a:lnTo>
                  <a:pt x="2481733" y="5278861"/>
                </a:lnTo>
                <a:lnTo>
                  <a:pt x="2466927" y="5301073"/>
                </a:lnTo>
                <a:lnTo>
                  <a:pt x="2449157" y="5323283"/>
                </a:lnTo>
                <a:lnTo>
                  <a:pt x="2431388" y="5345495"/>
                </a:lnTo>
                <a:lnTo>
                  <a:pt x="2409176" y="5363264"/>
                </a:lnTo>
                <a:lnTo>
                  <a:pt x="2386966" y="5381034"/>
                </a:lnTo>
                <a:lnTo>
                  <a:pt x="2364755" y="5395840"/>
                </a:lnTo>
                <a:lnTo>
                  <a:pt x="2336620" y="5407687"/>
                </a:lnTo>
                <a:lnTo>
                  <a:pt x="2311447" y="5418052"/>
                </a:lnTo>
                <a:lnTo>
                  <a:pt x="2281832" y="5425455"/>
                </a:lnTo>
                <a:lnTo>
                  <a:pt x="2255179" y="5428416"/>
                </a:lnTo>
                <a:lnTo>
                  <a:pt x="2224082" y="5429897"/>
                </a:lnTo>
                <a:lnTo>
                  <a:pt x="291708" y="5429897"/>
                </a:lnTo>
                <a:lnTo>
                  <a:pt x="262093" y="5428416"/>
                </a:lnTo>
                <a:lnTo>
                  <a:pt x="233959" y="5425455"/>
                </a:lnTo>
                <a:lnTo>
                  <a:pt x="207306" y="5418052"/>
                </a:lnTo>
                <a:lnTo>
                  <a:pt x="179172" y="5407687"/>
                </a:lnTo>
                <a:lnTo>
                  <a:pt x="153998" y="5395840"/>
                </a:lnTo>
                <a:lnTo>
                  <a:pt x="130306" y="5381034"/>
                </a:lnTo>
                <a:lnTo>
                  <a:pt x="108095" y="5363264"/>
                </a:lnTo>
                <a:lnTo>
                  <a:pt x="87364" y="5345495"/>
                </a:lnTo>
                <a:lnTo>
                  <a:pt x="68115" y="5323283"/>
                </a:lnTo>
                <a:lnTo>
                  <a:pt x="50346" y="5301073"/>
                </a:lnTo>
                <a:lnTo>
                  <a:pt x="37020" y="5278861"/>
                </a:lnTo>
                <a:lnTo>
                  <a:pt x="25173" y="5253688"/>
                </a:lnTo>
                <a:lnTo>
                  <a:pt x="14808" y="5227035"/>
                </a:lnTo>
                <a:lnTo>
                  <a:pt x="7405" y="5198901"/>
                </a:lnTo>
                <a:lnTo>
                  <a:pt x="2963" y="5169286"/>
                </a:lnTo>
                <a:lnTo>
                  <a:pt x="0" y="5139671"/>
                </a:lnTo>
                <a:lnTo>
                  <a:pt x="0" y="291708"/>
                </a:lnTo>
                <a:lnTo>
                  <a:pt x="2963" y="262093"/>
                </a:lnTo>
                <a:lnTo>
                  <a:pt x="7405" y="232478"/>
                </a:lnTo>
                <a:lnTo>
                  <a:pt x="14808" y="204344"/>
                </a:lnTo>
                <a:lnTo>
                  <a:pt x="25173" y="177691"/>
                </a:lnTo>
                <a:lnTo>
                  <a:pt x="37020" y="152516"/>
                </a:lnTo>
                <a:lnTo>
                  <a:pt x="50346" y="127345"/>
                </a:lnTo>
                <a:lnTo>
                  <a:pt x="68115" y="105134"/>
                </a:lnTo>
                <a:lnTo>
                  <a:pt x="87364" y="84403"/>
                </a:lnTo>
                <a:lnTo>
                  <a:pt x="108095" y="65154"/>
                </a:lnTo>
                <a:lnTo>
                  <a:pt x="130306" y="50346"/>
                </a:lnTo>
                <a:lnTo>
                  <a:pt x="153998" y="35539"/>
                </a:lnTo>
                <a:lnTo>
                  <a:pt x="179172" y="22212"/>
                </a:lnTo>
                <a:lnTo>
                  <a:pt x="207306" y="13327"/>
                </a:lnTo>
                <a:lnTo>
                  <a:pt x="233959" y="5923"/>
                </a:lnTo>
                <a:close/>
              </a:path>
            </a:pathLst>
          </a:custGeom>
          <a:solidFill>
            <a:schemeClr val="bg1">
              <a:lumMod val="95000"/>
            </a:schemeClr>
          </a:solidFill>
        </p:spPr>
        <p:txBody>
          <a:bodyPr wrap="square" anchor="t">
            <a:noAutofit/>
          </a:bodyPr>
          <a:lstStyle>
            <a:lvl1pPr marL="0" indent="0" algn="l">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Image Placeholder</a:t>
            </a:r>
          </a:p>
        </p:txBody>
      </p:sp>
    </p:spTree>
    <p:extLst>
      <p:ext uri="{BB962C8B-B14F-4D97-AF65-F5344CB8AC3E}">
        <p14:creationId xmlns:p14="http://schemas.microsoft.com/office/powerpoint/2010/main" val="1096365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FDD838-A262-41EE-B24C-CEF953C68B7E}"/>
              </a:ext>
            </a:extLst>
          </p:cNvPr>
          <p:cNvSpPr>
            <a:spLocks noGrp="1"/>
          </p:cNvSpPr>
          <p:nvPr>
            <p:ph type="pic" sz="quarter" idx="11" hasCustomPrompt="1"/>
          </p:nvPr>
        </p:nvSpPr>
        <p:spPr>
          <a:xfrm>
            <a:off x="1423988" y="1439863"/>
            <a:ext cx="2854325" cy="6059486"/>
          </a:xfrm>
          <a:custGeom>
            <a:avLst/>
            <a:gdLst>
              <a:gd name="connsiteX0" fmla="*/ 262093 w 2515790"/>
              <a:gd name="connsiteY0" fmla="*/ 0 h 5429897"/>
              <a:gd name="connsiteX1" fmla="*/ 291708 w 2515790"/>
              <a:gd name="connsiteY1" fmla="*/ 0 h 5429897"/>
              <a:gd name="connsiteX2" fmla="*/ 506417 w 2515790"/>
              <a:gd name="connsiteY2" fmla="*/ 0 h 5429897"/>
              <a:gd name="connsiteX3" fmla="*/ 515301 w 2515790"/>
              <a:gd name="connsiteY3" fmla="*/ 0 h 5429897"/>
              <a:gd name="connsiteX4" fmla="*/ 525666 w 2515790"/>
              <a:gd name="connsiteY4" fmla="*/ 2962 h 5429897"/>
              <a:gd name="connsiteX5" fmla="*/ 536032 w 2515790"/>
              <a:gd name="connsiteY5" fmla="*/ 7405 h 5429897"/>
              <a:gd name="connsiteX6" fmla="*/ 543435 w 2515790"/>
              <a:gd name="connsiteY6" fmla="*/ 14808 h 5429897"/>
              <a:gd name="connsiteX7" fmla="*/ 550838 w 2515790"/>
              <a:gd name="connsiteY7" fmla="*/ 22212 h 5429897"/>
              <a:gd name="connsiteX8" fmla="*/ 555280 w 2515790"/>
              <a:gd name="connsiteY8" fmla="*/ 32576 h 5429897"/>
              <a:gd name="connsiteX9" fmla="*/ 558243 w 2515790"/>
              <a:gd name="connsiteY9" fmla="*/ 42942 h 5429897"/>
              <a:gd name="connsiteX10" fmla="*/ 561204 w 2515790"/>
              <a:gd name="connsiteY10" fmla="*/ 54788 h 5429897"/>
              <a:gd name="connsiteX11" fmla="*/ 561204 w 2515790"/>
              <a:gd name="connsiteY11" fmla="*/ 69596 h 5429897"/>
              <a:gd name="connsiteX12" fmla="*/ 562685 w 2515790"/>
              <a:gd name="connsiteY12" fmla="*/ 84403 h 5429897"/>
              <a:gd name="connsiteX13" fmla="*/ 570088 w 2515790"/>
              <a:gd name="connsiteY13" fmla="*/ 112537 h 5429897"/>
              <a:gd name="connsiteX14" fmla="*/ 584895 w 2515790"/>
              <a:gd name="connsiteY14" fmla="*/ 137710 h 5429897"/>
              <a:gd name="connsiteX15" fmla="*/ 602665 w 2515790"/>
              <a:gd name="connsiteY15" fmla="*/ 159921 h 5429897"/>
              <a:gd name="connsiteX16" fmla="*/ 624876 w 2515790"/>
              <a:gd name="connsiteY16" fmla="*/ 177691 h 5429897"/>
              <a:gd name="connsiteX17" fmla="*/ 650049 w 2515790"/>
              <a:gd name="connsiteY17" fmla="*/ 192498 h 5429897"/>
              <a:gd name="connsiteX18" fmla="*/ 678183 w 2515790"/>
              <a:gd name="connsiteY18" fmla="*/ 199901 h 5429897"/>
              <a:gd name="connsiteX19" fmla="*/ 692990 w 2515790"/>
              <a:gd name="connsiteY19" fmla="*/ 201383 h 5429897"/>
              <a:gd name="connsiteX20" fmla="*/ 707798 w 2515790"/>
              <a:gd name="connsiteY20" fmla="*/ 201383 h 5429897"/>
              <a:gd name="connsiteX21" fmla="*/ 1807994 w 2515790"/>
              <a:gd name="connsiteY21" fmla="*/ 201383 h 5429897"/>
              <a:gd name="connsiteX22" fmla="*/ 1824281 w 2515790"/>
              <a:gd name="connsiteY22" fmla="*/ 201383 h 5429897"/>
              <a:gd name="connsiteX23" fmla="*/ 1839089 w 2515790"/>
              <a:gd name="connsiteY23" fmla="*/ 199901 h 5429897"/>
              <a:gd name="connsiteX24" fmla="*/ 1865743 w 2515790"/>
              <a:gd name="connsiteY24" fmla="*/ 192498 h 5429897"/>
              <a:gd name="connsiteX25" fmla="*/ 1890915 w 2515790"/>
              <a:gd name="connsiteY25" fmla="*/ 177691 h 5429897"/>
              <a:gd name="connsiteX26" fmla="*/ 1913127 w 2515790"/>
              <a:gd name="connsiteY26" fmla="*/ 159921 h 5429897"/>
              <a:gd name="connsiteX27" fmla="*/ 1933857 w 2515790"/>
              <a:gd name="connsiteY27" fmla="*/ 137710 h 5429897"/>
              <a:gd name="connsiteX28" fmla="*/ 1945703 w 2515790"/>
              <a:gd name="connsiteY28" fmla="*/ 112537 h 5429897"/>
              <a:gd name="connsiteX29" fmla="*/ 1956068 w 2515790"/>
              <a:gd name="connsiteY29" fmla="*/ 84403 h 5429897"/>
              <a:gd name="connsiteX30" fmla="*/ 1956068 w 2515790"/>
              <a:gd name="connsiteY30" fmla="*/ 69596 h 5429897"/>
              <a:gd name="connsiteX31" fmla="*/ 1957548 w 2515790"/>
              <a:gd name="connsiteY31" fmla="*/ 54788 h 5429897"/>
              <a:gd name="connsiteX32" fmla="*/ 1957548 w 2515790"/>
              <a:gd name="connsiteY32" fmla="*/ 42942 h 5429897"/>
              <a:gd name="connsiteX33" fmla="*/ 1960510 w 2515790"/>
              <a:gd name="connsiteY33" fmla="*/ 32576 h 5429897"/>
              <a:gd name="connsiteX34" fmla="*/ 1964952 w 2515790"/>
              <a:gd name="connsiteY34" fmla="*/ 22212 h 5429897"/>
              <a:gd name="connsiteX35" fmla="*/ 1972355 w 2515790"/>
              <a:gd name="connsiteY35" fmla="*/ 14808 h 5429897"/>
              <a:gd name="connsiteX36" fmla="*/ 1979760 w 2515790"/>
              <a:gd name="connsiteY36" fmla="*/ 7405 h 5429897"/>
              <a:gd name="connsiteX37" fmla="*/ 1990125 w 2515790"/>
              <a:gd name="connsiteY37" fmla="*/ 2962 h 5429897"/>
              <a:gd name="connsiteX38" fmla="*/ 2000491 w 2515790"/>
              <a:gd name="connsiteY38" fmla="*/ 0 h 5429897"/>
              <a:gd name="connsiteX39" fmla="*/ 2012337 w 2515790"/>
              <a:gd name="connsiteY39" fmla="*/ 0 h 5429897"/>
              <a:gd name="connsiteX40" fmla="*/ 2224082 w 2515790"/>
              <a:gd name="connsiteY40" fmla="*/ 0 h 5429897"/>
              <a:gd name="connsiteX41" fmla="*/ 2255179 w 2515790"/>
              <a:gd name="connsiteY41" fmla="*/ 0 h 5429897"/>
              <a:gd name="connsiteX42" fmla="*/ 2281832 w 2515790"/>
              <a:gd name="connsiteY42" fmla="*/ 5923 h 5429897"/>
              <a:gd name="connsiteX43" fmla="*/ 2311447 w 2515790"/>
              <a:gd name="connsiteY43" fmla="*/ 13327 h 5429897"/>
              <a:gd name="connsiteX44" fmla="*/ 2336620 w 2515790"/>
              <a:gd name="connsiteY44" fmla="*/ 22212 h 5429897"/>
              <a:gd name="connsiteX45" fmla="*/ 2364755 w 2515790"/>
              <a:gd name="connsiteY45" fmla="*/ 35539 h 5429897"/>
              <a:gd name="connsiteX46" fmla="*/ 2386966 w 2515790"/>
              <a:gd name="connsiteY46" fmla="*/ 50346 h 5429897"/>
              <a:gd name="connsiteX47" fmla="*/ 2409176 w 2515790"/>
              <a:gd name="connsiteY47" fmla="*/ 65154 h 5429897"/>
              <a:gd name="connsiteX48" fmla="*/ 2431388 w 2515790"/>
              <a:gd name="connsiteY48" fmla="*/ 84403 h 5429897"/>
              <a:gd name="connsiteX49" fmla="*/ 2449157 w 2515790"/>
              <a:gd name="connsiteY49" fmla="*/ 105134 h 5429897"/>
              <a:gd name="connsiteX50" fmla="*/ 2466927 w 2515790"/>
              <a:gd name="connsiteY50" fmla="*/ 127345 h 5429897"/>
              <a:gd name="connsiteX51" fmla="*/ 2481733 w 2515790"/>
              <a:gd name="connsiteY51" fmla="*/ 152516 h 5429897"/>
              <a:gd name="connsiteX52" fmla="*/ 2493579 w 2515790"/>
              <a:gd name="connsiteY52" fmla="*/ 177691 h 5429897"/>
              <a:gd name="connsiteX53" fmla="*/ 2503945 w 2515790"/>
              <a:gd name="connsiteY53" fmla="*/ 204344 h 5429897"/>
              <a:gd name="connsiteX54" fmla="*/ 2508386 w 2515790"/>
              <a:gd name="connsiteY54" fmla="*/ 232478 h 5429897"/>
              <a:gd name="connsiteX55" fmla="*/ 2512829 w 2515790"/>
              <a:gd name="connsiteY55" fmla="*/ 262093 h 5429897"/>
              <a:gd name="connsiteX56" fmla="*/ 2515790 w 2515790"/>
              <a:gd name="connsiteY56" fmla="*/ 291708 h 5429897"/>
              <a:gd name="connsiteX57" fmla="*/ 2515790 w 2515790"/>
              <a:gd name="connsiteY57" fmla="*/ 5139671 h 5429897"/>
              <a:gd name="connsiteX58" fmla="*/ 2512829 w 2515790"/>
              <a:gd name="connsiteY58" fmla="*/ 5169286 h 5429897"/>
              <a:gd name="connsiteX59" fmla="*/ 2508386 w 2515790"/>
              <a:gd name="connsiteY59" fmla="*/ 5198901 h 5429897"/>
              <a:gd name="connsiteX60" fmla="*/ 2503945 w 2515790"/>
              <a:gd name="connsiteY60" fmla="*/ 5227035 h 5429897"/>
              <a:gd name="connsiteX61" fmla="*/ 2493579 w 2515790"/>
              <a:gd name="connsiteY61" fmla="*/ 5253688 h 5429897"/>
              <a:gd name="connsiteX62" fmla="*/ 2481733 w 2515790"/>
              <a:gd name="connsiteY62" fmla="*/ 5278861 h 5429897"/>
              <a:gd name="connsiteX63" fmla="*/ 2466927 w 2515790"/>
              <a:gd name="connsiteY63" fmla="*/ 5301073 h 5429897"/>
              <a:gd name="connsiteX64" fmla="*/ 2449157 w 2515790"/>
              <a:gd name="connsiteY64" fmla="*/ 5323283 h 5429897"/>
              <a:gd name="connsiteX65" fmla="*/ 2431388 w 2515790"/>
              <a:gd name="connsiteY65" fmla="*/ 5345495 h 5429897"/>
              <a:gd name="connsiteX66" fmla="*/ 2409176 w 2515790"/>
              <a:gd name="connsiteY66" fmla="*/ 5363264 h 5429897"/>
              <a:gd name="connsiteX67" fmla="*/ 2386966 w 2515790"/>
              <a:gd name="connsiteY67" fmla="*/ 5381034 h 5429897"/>
              <a:gd name="connsiteX68" fmla="*/ 2364755 w 2515790"/>
              <a:gd name="connsiteY68" fmla="*/ 5395840 h 5429897"/>
              <a:gd name="connsiteX69" fmla="*/ 2336620 w 2515790"/>
              <a:gd name="connsiteY69" fmla="*/ 5407687 h 5429897"/>
              <a:gd name="connsiteX70" fmla="*/ 2311447 w 2515790"/>
              <a:gd name="connsiteY70" fmla="*/ 5418052 h 5429897"/>
              <a:gd name="connsiteX71" fmla="*/ 2281832 w 2515790"/>
              <a:gd name="connsiteY71" fmla="*/ 5425455 h 5429897"/>
              <a:gd name="connsiteX72" fmla="*/ 2255179 w 2515790"/>
              <a:gd name="connsiteY72" fmla="*/ 5428416 h 5429897"/>
              <a:gd name="connsiteX73" fmla="*/ 2224082 w 2515790"/>
              <a:gd name="connsiteY73" fmla="*/ 5429897 h 5429897"/>
              <a:gd name="connsiteX74" fmla="*/ 291708 w 2515790"/>
              <a:gd name="connsiteY74" fmla="*/ 5429897 h 5429897"/>
              <a:gd name="connsiteX75" fmla="*/ 262093 w 2515790"/>
              <a:gd name="connsiteY75" fmla="*/ 5428416 h 5429897"/>
              <a:gd name="connsiteX76" fmla="*/ 233959 w 2515790"/>
              <a:gd name="connsiteY76" fmla="*/ 5425455 h 5429897"/>
              <a:gd name="connsiteX77" fmla="*/ 207306 w 2515790"/>
              <a:gd name="connsiteY77" fmla="*/ 5418052 h 5429897"/>
              <a:gd name="connsiteX78" fmla="*/ 179172 w 2515790"/>
              <a:gd name="connsiteY78" fmla="*/ 5407687 h 5429897"/>
              <a:gd name="connsiteX79" fmla="*/ 153998 w 2515790"/>
              <a:gd name="connsiteY79" fmla="*/ 5395840 h 5429897"/>
              <a:gd name="connsiteX80" fmla="*/ 130306 w 2515790"/>
              <a:gd name="connsiteY80" fmla="*/ 5381034 h 5429897"/>
              <a:gd name="connsiteX81" fmla="*/ 108095 w 2515790"/>
              <a:gd name="connsiteY81" fmla="*/ 5363264 h 5429897"/>
              <a:gd name="connsiteX82" fmla="*/ 87364 w 2515790"/>
              <a:gd name="connsiteY82" fmla="*/ 5345495 h 5429897"/>
              <a:gd name="connsiteX83" fmla="*/ 68115 w 2515790"/>
              <a:gd name="connsiteY83" fmla="*/ 5323283 h 5429897"/>
              <a:gd name="connsiteX84" fmla="*/ 50346 w 2515790"/>
              <a:gd name="connsiteY84" fmla="*/ 5301073 h 5429897"/>
              <a:gd name="connsiteX85" fmla="*/ 37020 w 2515790"/>
              <a:gd name="connsiteY85" fmla="*/ 5278861 h 5429897"/>
              <a:gd name="connsiteX86" fmla="*/ 25173 w 2515790"/>
              <a:gd name="connsiteY86" fmla="*/ 5253688 h 5429897"/>
              <a:gd name="connsiteX87" fmla="*/ 14808 w 2515790"/>
              <a:gd name="connsiteY87" fmla="*/ 5227035 h 5429897"/>
              <a:gd name="connsiteX88" fmla="*/ 7405 w 2515790"/>
              <a:gd name="connsiteY88" fmla="*/ 5198901 h 5429897"/>
              <a:gd name="connsiteX89" fmla="*/ 2963 w 2515790"/>
              <a:gd name="connsiteY89" fmla="*/ 5169286 h 5429897"/>
              <a:gd name="connsiteX90" fmla="*/ 0 w 2515790"/>
              <a:gd name="connsiteY90" fmla="*/ 5139671 h 5429897"/>
              <a:gd name="connsiteX91" fmla="*/ 0 w 2515790"/>
              <a:gd name="connsiteY91" fmla="*/ 291708 h 5429897"/>
              <a:gd name="connsiteX92" fmla="*/ 2963 w 2515790"/>
              <a:gd name="connsiteY92" fmla="*/ 262093 h 5429897"/>
              <a:gd name="connsiteX93" fmla="*/ 7405 w 2515790"/>
              <a:gd name="connsiteY93" fmla="*/ 232478 h 5429897"/>
              <a:gd name="connsiteX94" fmla="*/ 14808 w 2515790"/>
              <a:gd name="connsiteY94" fmla="*/ 204344 h 5429897"/>
              <a:gd name="connsiteX95" fmla="*/ 25173 w 2515790"/>
              <a:gd name="connsiteY95" fmla="*/ 177691 h 5429897"/>
              <a:gd name="connsiteX96" fmla="*/ 37020 w 2515790"/>
              <a:gd name="connsiteY96" fmla="*/ 152516 h 5429897"/>
              <a:gd name="connsiteX97" fmla="*/ 50346 w 2515790"/>
              <a:gd name="connsiteY97" fmla="*/ 127345 h 5429897"/>
              <a:gd name="connsiteX98" fmla="*/ 68115 w 2515790"/>
              <a:gd name="connsiteY98" fmla="*/ 105134 h 5429897"/>
              <a:gd name="connsiteX99" fmla="*/ 87364 w 2515790"/>
              <a:gd name="connsiteY99" fmla="*/ 84403 h 5429897"/>
              <a:gd name="connsiteX100" fmla="*/ 108095 w 2515790"/>
              <a:gd name="connsiteY100" fmla="*/ 65154 h 5429897"/>
              <a:gd name="connsiteX101" fmla="*/ 130306 w 2515790"/>
              <a:gd name="connsiteY101" fmla="*/ 50346 h 5429897"/>
              <a:gd name="connsiteX102" fmla="*/ 153998 w 2515790"/>
              <a:gd name="connsiteY102" fmla="*/ 35539 h 5429897"/>
              <a:gd name="connsiteX103" fmla="*/ 179172 w 2515790"/>
              <a:gd name="connsiteY103" fmla="*/ 22212 h 5429897"/>
              <a:gd name="connsiteX104" fmla="*/ 207306 w 2515790"/>
              <a:gd name="connsiteY104" fmla="*/ 13327 h 5429897"/>
              <a:gd name="connsiteX105" fmla="*/ 233959 w 2515790"/>
              <a:gd name="connsiteY105" fmla="*/ 5923 h 542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515790" h="5429897">
                <a:moveTo>
                  <a:pt x="262093" y="0"/>
                </a:moveTo>
                <a:lnTo>
                  <a:pt x="291708" y="0"/>
                </a:lnTo>
                <a:lnTo>
                  <a:pt x="506417" y="0"/>
                </a:lnTo>
                <a:lnTo>
                  <a:pt x="515301" y="0"/>
                </a:lnTo>
                <a:lnTo>
                  <a:pt x="525666" y="2962"/>
                </a:lnTo>
                <a:lnTo>
                  <a:pt x="536032" y="7405"/>
                </a:lnTo>
                <a:lnTo>
                  <a:pt x="543435" y="14808"/>
                </a:lnTo>
                <a:lnTo>
                  <a:pt x="550838" y="22212"/>
                </a:lnTo>
                <a:lnTo>
                  <a:pt x="555280" y="32576"/>
                </a:lnTo>
                <a:lnTo>
                  <a:pt x="558243" y="42942"/>
                </a:lnTo>
                <a:lnTo>
                  <a:pt x="561204" y="54788"/>
                </a:lnTo>
                <a:lnTo>
                  <a:pt x="561204" y="69596"/>
                </a:lnTo>
                <a:lnTo>
                  <a:pt x="562685" y="84403"/>
                </a:lnTo>
                <a:lnTo>
                  <a:pt x="570088" y="112537"/>
                </a:lnTo>
                <a:lnTo>
                  <a:pt x="584895" y="137710"/>
                </a:lnTo>
                <a:lnTo>
                  <a:pt x="602665" y="159921"/>
                </a:lnTo>
                <a:lnTo>
                  <a:pt x="624876" y="177691"/>
                </a:lnTo>
                <a:lnTo>
                  <a:pt x="650049" y="192498"/>
                </a:lnTo>
                <a:lnTo>
                  <a:pt x="678183" y="199901"/>
                </a:lnTo>
                <a:lnTo>
                  <a:pt x="692990" y="201383"/>
                </a:lnTo>
                <a:lnTo>
                  <a:pt x="707798" y="201383"/>
                </a:lnTo>
                <a:lnTo>
                  <a:pt x="1807994" y="201383"/>
                </a:lnTo>
                <a:lnTo>
                  <a:pt x="1824281" y="201383"/>
                </a:lnTo>
                <a:lnTo>
                  <a:pt x="1839089" y="199901"/>
                </a:lnTo>
                <a:lnTo>
                  <a:pt x="1865743" y="192498"/>
                </a:lnTo>
                <a:lnTo>
                  <a:pt x="1890915" y="177691"/>
                </a:lnTo>
                <a:lnTo>
                  <a:pt x="1913127" y="159921"/>
                </a:lnTo>
                <a:lnTo>
                  <a:pt x="1933857" y="137710"/>
                </a:lnTo>
                <a:lnTo>
                  <a:pt x="1945703" y="112537"/>
                </a:lnTo>
                <a:lnTo>
                  <a:pt x="1956068" y="84403"/>
                </a:lnTo>
                <a:lnTo>
                  <a:pt x="1956068" y="69596"/>
                </a:lnTo>
                <a:lnTo>
                  <a:pt x="1957548" y="54788"/>
                </a:lnTo>
                <a:lnTo>
                  <a:pt x="1957548" y="42942"/>
                </a:lnTo>
                <a:lnTo>
                  <a:pt x="1960510" y="32576"/>
                </a:lnTo>
                <a:lnTo>
                  <a:pt x="1964952" y="22212"/>
                </a:lnTo>
                <a:lnTo>
                  <a:pt x="1972355" y="14808"/>
                </a:lnTo>
                <a:lnTo>
                  <a:pt x="1979760" y="7405"/>
                </a:lnTo>
                <a:lnTo>
                  <a:pt x="1990125" y="2962"/>
                </a:lnTo>
                <a:lnTo>
                  <a:pt x="2000491" y="0"/>
                </a:lnTo>
                <a:lnTo>
                  <a:pt x="2012337" y="0"/>
                </a:lnTo>
                <a:lnTo>
                  <a:pt x="2224082" y="0"/>
                </a:lnTo>
                <a:lnTo>
                  <a:pt x="2255179" y="0"/>
                </a:lnTo>
                <a:lnTo>
                  <a:pt x="2281832" y="5923"/>
                </a:lnTo>
                <a:lnTo>
                  <a:pt x="2311447" y="13327"/>
                </a:lnTo>
                <a:lnTo>
                  <a:pt x="2336620" y="22212"/>
                </a:lnTo>
                <a:lnTo>
                  <a:pt x="2364755" y="35539"/>
                </a:lnTo>
                <a:lnTo>
                  <a:pt x="2386966" y="50346"/>
                </a:lnTo>
                <a:lnTo>
                  <a:pt x="2409176" y="65154"/>
                </a:lnTo>
                <a:lnTo>
                  <a:pt x="2431388" y="84403"/>
                </a:lnTo>
                <a:lnTo>
                  <a:pt x="2449157" y="105134"/>
                </a:lnTo>
                <a:lnTo>
                  <a:pt x="2466927" y="127345"/>
                </a:lnTo>
                <a:lnTo>
                  <a:pt x="2481733" y="152516"/>
                </a:lnTo>
                <a:lnTo>
                  <a:pt x="2493579" y="177691"/>
                </a:lnTo>
                <a:lnTo>
                  <a:pt x="2503945" y="204344"/>
                </a:lnTo>
                <a:lnTo>
                  <a:pt x="2508386" y="232478"/>
                </a:lnTo>
                <a:lnTo>
                  <a:pt x="2512829" y="262093"/>
                </a:lnTo>
                <a:lnTo>
                  <a:pt x="2515790" y="291708"/>
                </a:lnTo>
                <a:lnTo>
                  <a:pt x="2515790" y="5139671"/>
                </a:lnTo>
                <a:lnTo>
                  <a:pt x="2512829" y="5169286"/>
                </a:lnTo>
                <a:lnTo>
                  <a:pt x="2508386" y="5198901"/>
                </a:lnTo>
                <a:lnTo>
                  <a:pt x="2503945" y="5227035"/>
                </a:lnTo>
                <a:lnTo>
                  <a:pt x="2493579" y="5253688"/>
                </a:lnTo>
                <a:lnTo>
                  <a:pt x="2481733" y="5278861"/>
                </a:lnTo>
                <a:lnTo>
                  <a:pt x="2466927" y="5301073"/>
                </a:lnTo>
                <a:lnTo>
                  <a:pt x="2449157" y="5323283"/>
                </a:lnTo>
                <a:lnTo>
                  <a:pt x="2431388" y="5345495"/>
                </a:lnTo>
                <a:lnTo>
                  <a:pt x="2409176" y="5363264"/>
                </a:lnTo>
                <a:lnTo>
                  <a:pt x="2386966" y="5381034"/>
                </a:lnTo>
                <a:lnTo>
                  <a:pt x="2364755" y="5395840"/>
                </a:lnTo>
                <a:lnTo>
                  <a:pt x="2336620" y="5407687"/>
                </a:lnTo>
                <a:lnTo>
                  <a:pt x="2311447" y="5418052"/>
                </a:lnTo>
                <a:lnTo>
                  <a:pt x="2281832" y="5425455"/>
                </a:lnTo>
                <a:lnTo>
                  <a:pt x="2255179" y="5428416"/>
                </a:lnTo>
                <a:lnTo>
                  <a:pt x="2224082" y="5429897"/>
                </a:lnTo>
                <a:lnTo>
                  <a:pt x="291708" y="5429897"/>
                </a:lnTo>
                <a:lnTo>
                  <a:pt x="262093" y="5428416"/>
                </a:lnTo>
                <a:lnTo>
                  <a:pt x="233959" y="5425455"/>
                </a:lnTo>
                <a:lnTo>
                  <a:pt x="207306" y="5418052"/>
                </a:lnTo>
                <a:lnTo>
                  <a:pt x="179172" y="5407687"/>
                </a:lnTo>
                <a:lnTo>
                  <a:pt x="153998" y="5395840"/>
                </a:lnTo>
                <a:lnTo>
                  <a:pt x="130306" y="5381034"/>
                </a:lnTo>
                <a:lnTo>
                  <a:pt x="108095" y="5363264"/>
                </a:lnTo>
                <a:lnTo>
                  <a:pt x="87364" y="5345495"/>
                </a:lnTo>
                <a:lnTo>
                  <a:pt x="68115" y="5323283"/>
                </a:lnTo>
                <a:lnTo>
                  <a:pt x="50346" y="5301073"/>
                </a:lnTo>
                <a:lnTo>
                  <a:pt x="37020" y="5278861"/>
                </a:lnTo>
                <a:lnTo>
                  <a:pt x="25173" y="5253688"/>
                </a:lnTo>
                <a:lnTo>
                  <a:pt x="14808" y="5227035"/>
                </a:lnTo>
                <a:lnTo>
                  <a:pt x="7405" y="5198901"/>
                </a:lnTo>
                <a:lnTo>
                  <a:pt x="2963" y="5169286"/>
                </a:lnTo>
                <a:lnTo>
                  <a:pt x="0" y="5139671"/>
                </a:lnTo>
                <a:lnTo>
                  <a:pt x="0" y="291708"/>
                </a:lnTo>
                <a:lnTo>
                  <a:pt x="2963" y="262093"/>
                </a:lnTo>
                <a:lnTo>
                  <a:pt x="7405" y="232478"/>
                </a:lnTo>
                <a:lnTo>
                  <a:pt x="14808" y="204344"/>
                </a:lnTo>
                <a:lnTo>
                  <a:pt x="25173" y="177691"/>
                </a:lnTo>
                <a:lnTo>
                  <a:pt x="37020" y="152516"/>
                </a:lnTo>
                <a:lnTo>
                  <a:pt x="50346" y="127345"/>
                </a:lnTo>
                <a:lnTo>
                  <a:pt x="68115" y="105134"/>
                </a:lnTo>
                <a:lnTo>
                  <a:pt x="87364" y="84403"/>
                </a:lnTo>
                <a:lnTo>
                  <a:pt x="108095" y="65154"/>
                </a:lnTo>
                <a:lnTo>
                  <a:pt x="130306" y="50346"/>
                </a:lnTo>
                <a:lnTo>
                  <a:pt x="153998" y="35539"/>
                </a:lnTo>
                <a:lnTo>
                  <a:pt x="179172" y="22212"/>
                </a:lnTo>
                <a:lnTo>
                  <a:pt x="207306" y="13327"/>
                </a:lnTo>
                <a:lnTo>
                  <a:pt x="233959" y="5923"/>
                </a:lnTo>
                <a:close/>
              </a:path>
            </a:pathLst>
          </a:custGeom>
          <a:solidFill>
            <a:schemeClr val="bg1">
              <a:lumMod val="95000"/>
            </a:schemeClr>
          </a:solidFill>
        </p:spPr>
        <p:txBody>
          <a:bodyPr wrap="square" anchor="t">
            <a:noAutofit/>
          </a:bodyPr>
          <a:lstStyle>
            <a:lvl1pPr marL="0" indent="0" algn="l">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Image Placeholder</a:t>
            </a:r>
          </a:p>
        </p:txBody>
      </p:sp>
    </p:spTree>
    <p:extLst>
      <p:ext uri="{BB962C8B-B14F-4D97-AF65-F5344CB8AC3E}">
        <p14:creationId xmlns:p14="http://schemas.microsoft.com/office/powerpoint/2010/main" val="1586134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47E15B5-4526-4EDD-AAD0-117C055D1C55}"/>
              </a:ext>
            </a:extLst>
          </p:cNvPr>
          <p:cNvSpPr>
            <a:spLocks noGrp="1"/>
          </p:cNvSpPr>
          <p:nvPr>
            <p:ph type="pic" sz="quarter" idx="11" hasCustomPrompt="1"/>
          </p:nvPr>
        </p:nvSpPr>
        <p:spPr>
          <a:xfrm>
            <a:off x="4076700" y="2990849"/>
            <a:ext cx="3937000" cy="2463799"/>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521792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CC3810B1-8F48-431C-9427-25DAC2F312D9}"/>
              </a:ext>
            </a:extLst>
          </p:cNvPr>
          <p:cNvSpPr>
            <a:spLocks noGrp="1"/>
          </p:cNvSpPr>
          <p:nvPr>
            <p:ph type="pic" sz="quarter" idx="11" hasCustomPrompt="1"/>
          </p:nvPr>
        </p:nvSpPr>
        <p:spPr>
          <a:xfrm>
            <a:off x="-571501" y="1782763"/>
            <a:ext cx="5762625" cy="3586162"/>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329715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1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5"/>
          </p:nvPr>
        </p:nvSpPr>
        <p:spPr>
          <a:xfrm>
            <a:off x="2657445" y="0"/>
            <a:ext cx="6876316" cy="6875968"/>
          </a:xfrm>
          <a:prstGeom prst="ellipse">
            <a:avLst/>
          </a:prstGeom>
          <a:solidFill>
            <a:schemeClr val="bg1">
              <a:lumMod val="75000"/>
            </a:schemeClr>
          </a:solidFill>
        </p:spPr>
        <p:txBody>
          <a:bodyPr/>
          <a:lstStyle>
            <a:lvl1pPr>
              <a:defRPr sz="400"/>
            </a:lvl1pPr>
          </a:lstStyle>
          <a:p>
            <a:endParaRPr lang="ru-RU"/>
          </a:p>
        </p:txBody>
      </p:sp>
      <p:sp>
        <p:nvSpPr>
          <p:cNvPr id="14" name="Заголовок 1"/>
          <p:cNvSpPr>
            <a:spLocks noGrp="1"/>
          </p:cNvSpPr>
          <p:nvPr>
            <p:ph type="title" hasCustomPrompt="1"/>
          </p:nvPr>
        </p:nvSpPr>
        <p:spPr>
          <a:xfrm>
            <a:off x="7206272" y="1197011"/>
            <a:ext cx="4275757" cy="1187994"/>
          </a:xfrm>
          <a:prstGeom prst="rect">
            <a:avLst/>
          </a:prstGeom>
        </p:spPr>
        <p:txBody>
          <a:bodyPr>
            <a:noAutofit/>
          </a:bodyPr>
          <a:lstStyle>
            <a:lvl1pPr marL="0" marR="0" indent="0" algn="l" defTabSz="1219017" rtl="0" eaLnBrk="1" fontAlgn="auto" latinLnBrk="0" hangingPunct="1">
              <a:lnSpc>
                <a:spcPct val="100000"/>
              </a:lnSpc>
              <a:spcBef>
                <a:spcPct val="0"/>
              </a:spcBef>
              <a:spcAft>
                <a:spcPts val="0"/>
              </a:spcAft>
              <a:buClrTx/>
              <a:buSzTx/>
              <a:buFontTx/>
              <a:buNone/>
              <a:tabLst>
                <a:tab pos="1820498" algn="l"/>
              </a:tabLst>
              <a:defRPr lang="ru-RU" sz="3599" b="1" i="0" kern="1200" baseline="0" dirty="0">
                <a:solidFill>
                  <a:schemeClr val="bg1"/>
                </a:solidFill>
                <a:effectLst>
                  <a:outerShdw blurRad="762000" dist="381000" dir="5400000" algn="ctr" rotWithShape="0">
                    <a:schemeClr val="tx1">
                      <a:alpha val="30000"/>
                    </a:schemeClr>
                  </a:outerShdw>
                </a:effectLst>
                <a:latin typeface="DIN Pro Regular" panose="020B0504020101020102" pitchFamily="34" charset="0"/>
                <a:ea typeface="Tahoma" panose="020B0604030504040204" pitchFamily="34" charset="0"/>
                <a:cs typeface="DIN Pro Regular" panose="020B0504020101020102" pitchFamily="34" charset="0"/>
              </a:defRPr>
            </a:lvl1pPr>
          </a:lstStyle>
          <a:p>
            <a:r>
              <a:rPr lang="en-US" dirty="0"/>
              <a:t>GRAPHIC</a:t>
            </a:r>
            <a:br>
              <a:rPr lang="en-US" dirty="0"/>
            </a:br>
            <a:r>
              <a:rPr lang="en-US" dirty="0"/>
              <a:t>SLIDE</a:t>
            </a:r>
            <a:endParaRPr lang="ru-RU" dirty="0"/>
          </a:p>
        </p:txBody>
      </p:sp>
      <p:sp>
        <p:nvSpPr>
          <p:cNvPr id="11" name="Текст 3"/>
          <p:cNvSpPr>
            <a:spLocks noGrp="1"/>
          </p:cNvSpPr>
          <p:nvPr>
            <p:ph type="body" sz="quarter" idx="16" hasCustomPrompt="1"/>
          </p:nvPr>
        </p:nvSpPr>
        <p:spPr>
          <a:xfrm>
            <a:off x="673850" y="3428603"/>
            <a:ext cx="3739762" cy="2411989"/>
          </a:xfrm>
          <a:prstGeom prst="rect">
            <a:avLst/>
          </a:prstGeom>
        </p:spPr>
        <p:txBody>
          <a:bodyPr numCol="1" spcCol="1080000"/>
          <a:lstStyle>
            <a:lvl1pPr algn="r">
              <a:lnSpc>
                <a:spcPct val="130000"/>
              </a:lnSpc>
              <a:defRPr lang="en-US" sz="1200" b="0" i="0" baseline="0" dirty="0">
                <a:solidFill>
                  <a:schemeClr val="bg1"/>
                </a:solidFill>
                <a:latin typeface="DIN Pro Regular" panose="020B0504020101020102" pitchFamily="34" charset="0"/>
                <a:ea typeface="Tahoma" panose="020B0604030504040204" pitchFamily="34" charset="0"/>
                <a:cs typeface="DIN Pro Regular" panose="020B0504020101020102" pitchFamily="34"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4125602520"/>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8502D4B8-F898-4EF6-A5BD-C75578334198}"/>
              </a:ext>
            </a:extLst>
          </p:cNvPr>
          <p:cNvSpPr>
            <a:spLocks noGrp="1"/>
          </p:cNvSpPr>
          <p:nvPr>
            <p:ph type="pic" sz="quarter" idx="10" hasCustomPrompt="1"/>
          </p:nvPr>
        </p:nvSpPr>
        <p:spPr>
          <a:xfrm>
            <a:off x="7537450" y="0"/>
            <a:ext cx="4654550"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209825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6538030F-0F9F-49F6-A5B9-73AFD128FACF}"/>
              </a:ext>
            </a:extLst>
          </p:cNvPr>
          <p:cNvSpPr>
            <a:spLocks noGrp="1"/>
          </p:cNvSpPr>
          <p:nvPr>
            <p:ph type="pic" sz="quarter" idx="12" hasCustomPrompt="1"/>
          </p:nvPr>
        </p:nvSpPr>
        <p:spPr>
          <a:xfrm>
            <a:off x="0" y="3764131"/>
            <a:ext cx="8966445" cy="3093867"/>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9" name="Picture Placeholder 2">
            <a:extLst>
              <a:ext uri="{FF2B5EF4-FFF2-40B4-BE49-F238E27FC236}">
                <a16:creationId xmlns:a16="http://schemas.microsoft.com/office/drawing/2014/main" id="{8A247A62-853F-451D-8C60-1BBD21061AB5}"/>
              </a:ext>
            </a:extLst>
          </p:cNvPr>
          <p:cNvSpPr>
            <a:spLocks noGrp="1"/>
          </p:cNvSpPr>
          <p:nvPr>
            <p:ph type="pic" sz="quarter" idx="13" hasCustomPrompt="1"/>
          </p:nvPr>
        </p:nvSpPr>
        <p:spPr>
          <a:xfrm>
            <a:off x="946149" y="1890712"/>
            <a:ext cx="2498725" cy="2543175"/>
          </a:xfrm>
          <a:prstGeom prst="ellipse">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003647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983B6568-946F-498E-ABAE-FEB65FC86C39}"/>
              </a:ext>
            </a:extLst>
          </p:cNvPr>
          <p:cNvSpPr>
            <a:spLocks noGrp="1"/>
          </p:cNvSpPr>
          <p:nvPr>
            <p:ph type="pic" sz="quarter" idx="10" hasCustomPrompt="1"/>
          </p:nvPr>
        </p:nvSpPr>
        <p:spPr>
          <a:xfrm>
            <a:off x="-1" y="3603625"/>
            <a:ext cx="5033963" cy="325437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959630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A186FA31-F12F-4DC4-A4D3-664EC7C92DEB}"/>
              </a:ext>
            </a:extLst>
          </p:cNvPr>
          <p:cNvSpPr>
            <a:spLocks noGrp="1"/>
          </p:cNvSpPr>
          <p:nvPr>
            <p:ph type="pic" sz="quarter" idx="10" hasCustomPrompt="1"/>
          </p:nvPr>
        </p:nvSpPr>
        <p:spPr>
          <a:xfrm>
            <a:off x="5721350" y="887414"/>
            <a:ext cx="1833563" cy="1558924"/>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9" name="Picture Placeholder 2">
            <a:extLst>
              <a:ext uri="{FF2B5EF4-FFF2-40B4-BE49-F238E27FC236}">
                <a16:creationId xmlns:a16="http://schemas.microsoft.com/office/drawing/2014/main" id="{5C12D75B-44BD-493B-B553-76551C98D072}"/>
              </a:ext>
            </a:extLst>
          </p:cNvPr>
          <p:cNvSpPr>
            <a:spLocks noGrp="1"/>
          </p:cNvSpPr>
          <p:nvPr>
            <p:ph type="pic" sz="quarter" idx="11" hasCustomPrompt="1"/>
          </p:nvPr>
        </p:nvSpPr>
        <p:spPr>
          <a:xfrm>
            <a:off x="5721350" y="2773363"/>
            <a:ext cx="1833563" cy="1558924"/>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0" name="Picture Placeholder 2">
            <a:extLst>
              <a:ext uri="{FF2B5EF4-FFF2-40B4-BE49-F238E27FC236}">
                <a16:creationId xmlns:a16="http://schemas.microsoft.com/office/drawing/2014/main" id="{15DAA93E-B577-4326-92BC-F4C50BB95F0F}"/>
              </a:ext>
            </a:extLst>
          </p:cNvPr>
          <p:cNvSpPr>
            <a:spLocks noGrp="1"/>
          </p:cNvSpPr>
          <p:nvPr>
            <p:ph type="pic" sz="quarter" idx="12" hasCustomPrompt="1"/>
          </p:nvPr>
        </p:nvSpPr>
        <p:spPr>
          <a:xfrm>
            <a:off x="5721350" y="4657725"/>
            <a:ext cx="1833563" cy="1558924"/>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828157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9000D98C-A698-4D86-8585-9533343632AD}"/>
              </a:ext>
            </a:extLst>
          </p:cNvPr>
          <p:cNvSpPr>
            <a:spLocks noGrp="1"/>
          </p:cNvSpPr>
          <p:nvPr>
            <p:ph type="pic" sz="quarter" idx="10" hasCustomPrompt="1"/>
          </p:nvPr>
        </p:nvSpPr>
        <p:spPr>
          <a:xfrm>
            <a:off x="0" y="0"/>
            <a:ext cx="12192000" cy="3551238"/>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550333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44799DFC-9C6D-490B-9AD9-C543D4428DAD}"/>
              </a:ext>
            </a:extLst>
          </p:cNvPr>
          <p:cNvSpPr>
            <a:spLocks noGrp="1"/>
          </p:cNvSpPr>
          <p:nvPr>
            <p:ph type="pic" sz="quarter" idx="10" hasCustomPrompt="1"/>
          </p:nvPr>
        </p:nvSpPr>
        <p:spPr>
          <a:xfrm>
            <a:off x="1157288" y="915987"/>
            <a:ext cx="2955925" cy="5230811"/>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7" name="Picture Placeholder 2">
            <a:extLst>
              <a:ext uri="{FF2B5EF4-FFF2-40B4-BE49-F238E27FC236}">
                <a16:creationId xmlns:a16="http://schemas.microsoft.com/office/drawing/2014/main" id="{DA758F9A-26D6-4175-B74B-6E604C1384AE}"/>
              </a:ext>
            </a:extLst>
          </p:cNvPr>
          <p:cNvSpPr>
            <a:spLocks noGrp="1"/>
          </p:cNvSpPr>
          <p:nvPr>
            <p:ph type="pic" sz="quarter" idx="11" hasCustomPrompt="1"/>
          </p:nvPr>
        </p:nvSpPr>
        <p:spPr>
          <a:xfrm>
            <a:off x="2922588" y="3957638"/>
            <a:ext cx="3787775" cy="2900362"/>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62044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1B7266A3-2384-4B59-91AA-CED46F3C5ED3}"/>
              </a:ext>
            </a:extLst>
          </p:cNvPr>
          <p:cNvSpPr>
            <a:spLocks noGrp="1"/>
          </p:cNvSpPr>
          <p:nvPr>
            <p:ph type="pic" sz="quarter" idx="11" hasCustomPrompt="1"/>
          </p:nvPr>
        </p:nvSpPr>
        <p:spPr>
          <a:xfrm>
            <a:off x="5035551" y="1449388"/>
            <a:ext cx="2882900" cy="2163762"/>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9" name="Picture Placeholder 2">
            <a:extLst>
              <a:ext uri="{FF2B5EF4-FFF2-40B4-BE49-F238E27FC236}">
                <a16:creationId xmlns:a16="http://schemas.microsoft.com/office/drawing/2014/main" id="{664512BB-0124-4DC0-9423-0B75E07293C3}"/>
              </a:ext>
            </a:extLst>
          </p:cNvPr>
          <p:cNvSpPr>
            <a:spLocks noGrp="1"/>
          </p:cNvSpPr>
          <p:nvPr>
            <p:ph type="pic" sz="quarter" idx="12" hasCustomPrompt="1"/>
          </p:nvPr>
        </p:nvSpPr>
        <p:spPr>
          <a:xfrm>
            <a:off x="6657975" y="3757613"/>
            <a:ext cx="2508250" cy="2163762"/>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0" name="Picture Placeholder 2">
            <a:extLst>
              <a:ext uri="{FF2B5EF4-FFF2-40B4-BE49-F238E27FC236}">
                <a16:creationId xmlns:a16="http://schemas.microsoft.com/office/drawing/2014/main" id="{5C0D2BD5-D5BB-426C-AE9C-74F2459E4BC2}"/>
              </a:ext>
            </a:extLst>
          </p:cNvPr>
          <p:cNvSpPr>
            <a:spLocks noGrp="1"/>
          </p:cNvSpPr>
          <p:nvPr>
            <p:ph type="pic" sz="quarter" idx="13" hasCustomPrompt="1"/>
          </p:nvPr>
        </p:nvSpPr>
        <p:spPr>
          <a:xfrm>
            <a:off x="9309098" y="-1"/>
            <a:ext cx="2882899" cy="3757613"/>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130512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939575"/>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2.xml"/><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9.jpg"/><Relationship Id="rId1" Type="http://schemas.openxmlformats.org/officeDocument/2006/relationships/slideLayout" Target="../slideLayouts/slideLayout1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3.jpg"/><Relationship Id="rId1" Type="http://schemas.openxmlformats.org/officeDocument/2006/relationships/slideLayout" Target="../slideLayouts/slideLayout1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5434E55-111F-4A37-B3EB-9C62EE15EBDC}"/>
              </a:ext>
            </a:extLst>
          </p:cNvPr>
          <p:cNvSpPr/>
          <p:nvPr/>
        </p:nvSpPr>
        <p:spPr>
          <a:xfrm>
            <a:off x="0" y="0"/>
            <a:ext cx="12192000" cy="6858000"/>
          </a:xfrm>
          <a:prstGeom prst="rect">
            <a:avLst/>
          </a:prstGeom>
          <a:solidFill>
            <a:srgbClr val="215FC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48" name="Parallelogram 47">
            <a:extLst>
              <a:ext uri="{FF2B5EF4-FFF2-40B4-BE49-F238E27FC236}">
                <a16:creationId xmlns:a16="http://schemas.microsoft.com/office/drawing/2014/main" id="{38887553-E7DC-4FA8-9AF0-2A395542BF76}"/>
              </a:ext>
            </a:extLst>
          </p:cNvPr>
          <p:cNvSpPr/>
          <p:nvPr/>
        </p:nvSpPr>
        <p:spPr>
          <a:xfrm>
            <a:off x="5326602" y="0"/>
            <a:ext cx="5974672" cy="6858000"/>
          </a:xfrm>
          <a:prstGeom prst="parallelogram">
            <a:avLst>
              <a:gd name="adj" fmla="val 33767"/>
            </a:avLst>
          </a:prstGeom>
          <a:gradFill>
            <a:gsLst>
              <a:gs pos="0">
                <a:srgbClr val="79E5FF"/>
              </a:gs>
              <a:gs pos="82000">
                <a:srgbClr val="79E5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2" name="TextBox 1">
            <a:extLst>
              <a:ext uri="{FF2B5EF4-FFF2-40B4-BE49-F238E27FC236}">
                <a16:creationId xmlns:a16="http://schemas.microsoft.com/office/drawing/2014/main" id="{049E1E64-49E4-4175-912D-8164FAEFDAA9}"/>
              </a:ext>
            </a:extLst>
          </p:cNvPr>
          <p:cNvSpPr txBox="1"/>
          <p:nvPr/>
        </p:nvSpPr>
        <p:spPr>
          <a:xfrm>
            <a:off x="722046" y="2612694"/>
            <a:ext cx="6933888" cy="1585049"/>
          </a:xfrm>
          <a:prstGeom prst="rect">
            <a:avLst/>
          </a:prstGeom>
          <a:noFill/>
        </p:spPr>
        <p:txBody>
          <a:bodyPr wrap="square" rtlCol="0">
            <a:spAutoFit/>
          </a:bodyPr>
          <a:lstStyle/>
          <a:p>
            <a:r>
              <a:rPr lang="en-ID" sz="4800" b="1" dirty="0">
                <a:solidFill>
                  <a:schemeClr val="bg1"/>
                </a:solidFill>
                <a:latin typeface="Montserrat" panose="00000500000000000000" pitchFamily="2" charset="0"/>
                <a:ea typeface="Open Sans" panose="020B0606030504020204" pitchFamily="34" charset="0"/>
                <a:cs typeface="Open Sans" panose="020B0606030504020204" pitchFamily="34" charset="0"/>
              </a:rPr>
              <a:t>2021 NOHS </a:t>
            </a:r>
          </a:p>
          <a:p>
            <a:r>
              <a:rPr lang="en-ID" sz="4900" b="1" cap="all" dirty="0">
                <a:solidFill>
                  <a:schemeClr val="bg1"/>
                </a:solidFill>
                <a:latin typeface="Montserrat" panose="00000500000000000000" pitchFamily="2" charset="0"/>
                <a:ea typeface="Open Sans" panose="020B0606030504020204" pitchFamily="34" charset="0"/>
                <a:cs typeface="Open Sans" panose="020B0606030504020204" pitchFamily="34" charset="0"/>
              </a:rPr>
              <a:t>National Conference</a:t>
            </a:r>
          </a:p>
        </p:txBody>
      </p:sp>
      <p:sp>
        <p:nvSpPr>
          <p:cNvPr id="8" name="TextBox 7">
            <a:extLst>
              <a:ext uri="{FF2B5EF4-FFF2-40B4-BE49-F238E27FC236}">
                <a16:creationId xmlns:a16="http://schemas.microsoft.com/office/drawing/2014/main" id="{71411D9C-1D42-45E2-9E6E-CD6D516786B7}"/>
              </a:ext>
            </a:extLst>
          </p:cNvPr>
          <p:cNvSpPr txBox="1"/>
          <p:nvPr/>
        </p:nvSpPr>
        <p:spPr>
          <a:xfrm>
            <a:off x="10938697" y="6488635"/>
            <a:ext cx="3258105" cy="369332"/>
          </a:xfrm>
          <a:prstGeom prst="rect">
            <a:avLst/>
          </a:prstGeom>
          <a:noFill/>
        </p:spPr>
        <p:txBody>
          <a:bodyPr wrap="square" rtlCol="0">
            <a:spAutoFit/>
          </a:bodyPr>
          <a:lstStyle/>
          <a:p>
            <a:r>
              <a:rPr lang="en-ID" dirty="0">
                <a:solidFill>
                  <a:schemeClr val="bg1"/>
                </a:solidFill>
                <a:latin typeface="Open Sans" panose="020B0606030504020204" pitchFamily="34" charset="0"/>
                <a:ea typeface="Open Sans" panose="020B0606030504020204" pitchFamily="34" charset="0"/>
                <a:cs typeface="Open Sans" panose="020B0606030504020204" pitchFamily="34" charset="0"/>
              </a:rPr>
              <a:t>Proposal</a:t>
            </a:r>
          </a:p>
        </p:txBody>
      </p:sp>
      <p:sp>
        <p:nvSpPr>
          <p:cNvPr id="49" name="Parallelogram 48">
            <a:extLst>
              <a:ext uri="{FF2B5EF4-FFF2-40B4-BE49-F238E27FC236}">
                <a16:creationId xmlns:a16="http://schemas.microsoft.com/office/drawing/2014/main" id="{44F21B3D-C6CB-40BF-A0F9-B2A136402E9E}"/>
              </a:ext>
            </a:extLst>
          </p:cNvPr>
          <p:cNvSpPr/>
          <p:nvPr/>
        </p:nvSpPr>
        <p:spPr>
          <a:xfrm rot="10800000">
            <a:off x="7655934" y="1069677"/>
            <a:ext cx="4763925" cy="5788319"/>
          </a:xfrm>
          <a:prstGeom prst="parallelogram">
            <a:avLst>
              <a:gd name="adj" fmla="val 36976"/>
            </a:avLst>
          </a:prstGeom>
          <a:gradFill>
            <a:gsLst>
              <a:gs pos="0">
                <a:srgbClr val="79E5FF"/>
              </a:gs>
              <a:gs pos="82000">
                <a:srgbClr val="79E5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21" name="TextBox 20">
            <a:extLst>
              <a:ext uri="{FF2B5EF4-FFF2-40B4-BE49-F238E27FC236}">
                <a16:creationId xmlns:a16="http://schemas.microsoft.com/office/drawing/2014/main" id="{F176165E-8CBB-47CB-8372-489CD83F2FC9}"/>
              </a:ext>
            </a:extLst>
          </p:cNvPr>
          <p:cNvSpPr txBox="1"/>
          <p:nvPr/>
        </p:nvSpPr>
        <p:spPr>
          <a:xfrm>
            <a:off x="770734" y="4139207"/>
            <a:ext cx="10865609"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Transforming Lives &amp; Communities Through The Power of Human Services</a:t>
            </a:r>
          </a:p>
        </p:txBody>
      </p:sp>
      <p:sp>
        <p:nvSpPr>
          <p:cNvPr id="22" name="TextBox 21">
            <a:extLst>
              <a:ext uri="{FF2B5EF4-FFF2-40B4-BE49-F238E27FC236}">
                <a16:creationId xmlns:a16="http://schemas.microsoft.com/office/drawing/2014/main" id="{CCE15D82-70B6-4A89-B172-75EDE863D0AC}"/>
              </a:ext>
            </a:extLst>
          </p:cNvPr>
          <p:cNvSpPr txBox="1"/>
          <p:nvPr/>
        </p:nvSpPr>
        <p:spPr>
          <a:xfrm>
            <a:off x="391944" y="82347"/>
            <a:ext cx="11636343" cy="6632585"/>
          </a:xfrm>
          <a:prstGeom prst="rect">
            <a:avLst/>
          </a:prstGeom>
          <a:noFill/>
        </p:spPr>
        <p:txBody>
          <a:bodyPr wrap="square" rtlCol="0">
            <a:spAutoFit/>
          </a:bodyPr>
          <a:lstStyle/>
          <a:p>
            <a:r>
              <a:rPr lang="en-ID" sz="42500" b="1" dirty="0">
                <a:solidFill>
                  <a:schemeClr val="bg1">
                    <a:alpha val="15000"/>
                  </a:schemeClr>
                </a:solidFill>
                <a:latin typeface="Montserrat" panose="00000500000000000000" pitchFamily="2" charset="0"/>
                <a:ea typeface="Open Sans" panose="020B0606030504020204" pitchFamily="34" charset="0"/>
                <a:cs typeface="Open Sans" panose="020B0606030504020204" pitchFamily="34" charset="0"/>
              </a:rPr>
              <a:t>2021</a:t>
            </a:r>
            <a:endParaRPr lang="en-ID" sz="42500" b="1" cap="all" dirty="0">
              <a:solidFill>
                <a:schemeClr val="bg1">
                  <a:alpha val="15000"/>
                </a:schemeClr>
              </a:solidFill>
              <a:latin typeface="Montserrat" panose="00000500000000000000"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708713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Placeholder 3" descr="A picture containing building, water, outdoor, boat&#10;&#10;Description automatically generated">
            <a:extLst>
              <a:ext uri="{FF2B5EF4-FFF2-40B4-BE49-F238E27FC236}">
                <a16:creationId xmlns:a16="http://schemas.microsoft.com/office/drawing/2014/main" id="{DC92C2F9-332E-4DA1-B4E5-68ED2D4D7C5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19127539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2D20CA2-2082-4A3F-88C9-A066891DBAAB}"/>
              </a:ext>
            </a:extLst>
          </p:cNvPr>
          <p:cNvSpPr>
            <a:spLocks noGrp="1"/>
          </p:cNvSpPr>
          <p:nvPr>
            <p:ph type="pic" sz="quarter" idx="10"/>
          </p:nvPr>
        </p:nvSpPr>
        <p:spPr/>
      </p:sp>
      <p:sp>
        <p:nvSpPr>
          <p:cNvPr id="18" name="Rectangle 17">
            <a:extLst>
              <a:ext uri="{FF2B5EF4-FFF2-40B4-BE49-F238E27FC236}">
                <a16:creationId xmlns:a16="http://schemas.microsoft.com/office/drawing/2014/main" id="{0BA7F8AE-B7C6-41CC-AE9E-588C80B226BA}"/>
              </a:ext>
            </a:extLst>
          </p:cNvPr>
          <p:cNvSpPr/>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Tree>
    <p:extLst>
      <p:ext uri="{BB962C8B-B14F-4D97-AF65-F5344CB8AC3E}">
        <p14:creationId xmlns:p14="http://schemas.microsoft.com/office/powerpoint/2010/main" val="99808195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he roof of a building&#10;&#10;Description automatically generated">
            <a:extLst>
              <a:ext uri="{FF2B5EF4-FFF2-40B4-BE49-F238E27FC236}">
                <a16:creationId xmlns:a16="http://schemas.microsoft.com/office/drawing/2014/main" id="{E2472952-6771-45FB-A223-6AB9D32187F8}"/>
              </a:ext>
            </a:extLst>
          </p:cNvPr>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Placeholder 3" descr="The roof of a building&#10;&#10;Description automatically generated">
            <a:extLst>
              <a:ext uri="{FF2B5EF4-FFF2-40B4-BE49-F238E27FC236}">
                <a16:creationId xmlns:a16="http://schemas.microsoft.com/office/drawing/2014/main" id="{6A261761-5976-486E-A304-3C492E046E04}"/>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5773" r="15773"/>
          <a:stretch>
            <a:fillRect/>
          </a:stretch>
        </p:blipFill>
        <p:spPr/>
      </p:pic>
      <p:sp>
        <p:nvSpPr>
          <p:cNvPr id="19" name="Полилиния 18"/>
          <p:cNvSpPr/>
          <p:nvPr/>
        </p:nvSpPr>
        <p:spPr>
          <a:xfrm>
            <a:off x="7034938" y="-13579"/>
            <a:ext cx="3732232" cy="3390314"/>
          </a:xfrm>
          <a:custGeom>
            <a:avLst/>
            <a:gdLst>
              <a:gd name="connsiteX0" fmla="*/ 1583601 w 7465328"/>
              <a:gd name="connsiteY0" fmla="*/ 0 h 6781413"/>
              <a:gd name="connsiteX1" fmla="*/ 5881728 w 7465328"/>
              <a:gd name="connsiteY1" fmla="*/ 0 h 6781413"/>
              <a:gd name="connsiteX2" fmla="*/ 6106984 w 7465328"/>
              <a:gd name="connsiteY2" fmla="*/ 168444 h 6781413"/>
              <a:gd name="connsiteX3" fmla="*/ 7465328 w 7465328"/>
              <a:gd name="connsiteY3" fmla="*/ 3048749 h 6781413"/>
              <a:gd name="connsiteX4" fmla="*/ 3732664 w 7465328"/>
              <a:gd name="connsiteY4" fmla="*/ 6781413 h 6781413"/>
              <a:gd name="connsiteX5" fmla="*/ 0 w 7465328"/>
              <a:gd name="connsiteY5" fmla="*/ 3048749 h 6781413"/>
              <a:gd name="connsiteX6" fmla="*/ 1358343 w 7465328"/>
              <a:gd name="connsiteY6" fmla="*/ 168444 h 67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65328" h="6781413">
                <a:moveTo>
                  <a:pt x="1583601" y="0"/>
                </a:moveTo>
                <a:lnTo>
                  <a:pt x="5881728" y="0"/>
                </a:lnTo>
                <a:lnTo>
                  <a:pt x="6106984" y="168444"/>
                </a:lnTo>
                <a:cubicBezTo>
                  <a:pt x="6936558" y="853070"/>
                  <a:pt x="7465328" y="1889159"/>
                  <a:pt x="7465328" y="3048749"/>
                </a:cubicBezTo>
                <a:cubicBezTo>
                  <a:pt x="7465328" y="5110242"/>
                  <a:pt x="5794156" y="6781413"/>
                  <a:pt x="3732664" y="6781413"/>
                </a:cubicBezTo>
                <a:cubicBezTo>
                  <a:pt x="1671171" y="6781413"/>
                  <a:pt x="0" y="5110242"/>
                  <a:pt x="0" y="3048749"/>
                </a:cubicBezTo>
                <a:cubicBezTo>
                  <a:pt x="0" y="1889159"/>
                  <a:pt x="528769" y="853070"/>
                  <a:pt x="1358343" y="168444"/>
                </a:cubicBezTo>
                <a:close/>
              </a:path>
            </a:pathLst>
          </a:custGeom>
          <a:gradFill>
            <a:gsLst>
              <a:gs pos="100000">
                <a:schemeClr val="accent1">
                  <a:alpha val="79000"/>
                </a:schemeClr>
              </a:gs>
              <a:gs pos="0">
                <a:schemeClr val="accent2">
                  <a:alpha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9" name="Овал 8"/>
          <p:cNvSpPr/>
          <p:nvPr/>
        </p:nvSpPr>
        <p:spPr>
          <a:xfrm>
            <a:off x="434302" y="1831923"/>
            <a:ext cx="4219217" cy="4219217"/>
          </a:xfrm>
          <a:prstGeom prst="ellipse">
            <a:avLst/>
          </a:prstGeom>
          <a:gradFill flip="none" rotWithShape="1">
            <a:gsLst>
              <a:gs pos="100000">
                <a:schemeClr val="accent1">
                  <a:alpha val="79000"/>
                </a:schemeClr>
              </a:gs>
              <a:gs pos="0">
                <a:schemeClr val="accent2">
                  <a:alpha val="9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6" name="Заголовок 5"/>
          <p:cNvSpPr>
            <a:spLocks noGrp="1"/>
          </p:cNvSpPr>
          <p:nvPr>
            <p:ph type="title"/>
          </p:nvPr>
        </p:nvSpPr>
        <p:spPr>
          <a:xfrm>
            <a:off x="6763175" y="948622"/>
            <a:ext cx="4275757" cy="1187994"/>
          </a:xfrm>
        </p:spPr>
        <p:txBody>
          <a:bodyPr/>
          <a:lstStyle/>
          <a:p>
            <a:pPr algn="ctr"/>
            <a:r>
              <a:rPr lang="en-US" dirty="0"/>
              <a:t>OUR TOP 5</a:t>
            </a:r>
            <a:br>
              <a:rPr lang="en-US" dirty="0"/>
            </a:br>
            <a:r>
              <a:rPr lang="en-US" dirty="0"/>
              <a:t>HOTELS</a:t>
            </a:r>
            <a:endParaRPr lang="ru-RU" dirty="0"/>
          </a:p>
        </p:txBody>
      </p:sp>
      <p:sp>
        <p:nvSpPr>
          <p:cNvPr id="7" name="Текст 6"/>
          <p:cNvSpPr>
            <a:spLocks noGrp="1"/>
          </p:cNvSpPr>
          <p:nvPr>
            <p:ph type="body" sz="quarter" idx="16"/>
          </p:nvPr>
        </p:nvSpPr>
        <p:spPr>
          <a:xfrm>
            <a:off x="619606" y="2754428"/>
            <a:ext cx="3739762" cy="2592488"/>
          </a:xfrm>
        </p:spPr>
        <p:txBody>
          <a:bodyPr/>
          <a:lstStyle/>
          <a:p>
            <a:pPr marL="0" indent="0" algn="ctr">
              <a:buNone/>
            </a:pPr>
            <a:r>
              <a:rPr lang="en-US" sz="1600" b="1" cap="all" dirty="0">
                <a:latin typeface="HelveticaNeueLT Std Thin" panose="020B0403020202020204" pitchFamily="34" charset="0"/>
              </a:rPr>
              <a:t>An Extremely DIVERSE City</a:t>
            </a:r>
          </a:p>
          <a:p>
            <a:pPr marL="0" indent="0" algn="ctr">
              <a:buNone/>
            </a:pPr>
            <a:r>
              <a:rPr lang="en-US" b="1" spc="60" dirty="0">
                <a:latin typeface="HelveticaNeueLT Std Thin" panose="020B0403020202020204" pitchFamily="34" charset="0"/>
              </a:rPr>
              <a:t>Washington, DC accommodations range from the most opulent, award winning hotels to chic, stylish boutique properties to reliable, comfortable and budget-friendly brands. We can draw from a variety of accessible, exciting choices: Host our conference in the center of the city in an eclectic, energetic neighborhood or in a quiet, historic community.</a:t>
            </a:r>
          </a:p>
        </p:txBody>
      </p:sp>
      <p:sp>
        <p:nvSpPr>
          <p:cNvPr id="20" name="Полилиния 19"/>
          <p:cNvSpPr/>
          <p:nvPr/>
        </p:nvSpPr>
        <p:spPr>
          <a:xfrm>
            <a:off x="10005385" y="1830410"/>
            <a:ext cx="1224044" cy="1224044"/>
          </a:xfrm>
          <a:custGeom>
            <a:avLst/>
            <a:gdLst>
              <a:gd name="connsiteX0" fmla="*/ 6192788 w 12385576"/>
              <a:gd name="connsiteY0" fmla="*/ 0 h 12385576"/>
              <a:gd name="connsiteX1" fmla="*/ 12385576 w 12385576"/>
              <a:gd name="connsiteY1" fmla="*/ 6192788 h 12385576"/>
              <a:gd name="connsiteX2" fmla="*/ 6192788 w 12385576"/>
              <a:gd name="connsiteY2" fmla="*/ 12385576 h 12385576"/>
              <a:gd name="connsiteX3" fmla="*/ 0 w 12385576"/>
              <a:gd name="connsiteY3" fmla="*/ 6192788 h 12385576"/>
              <a:gd name="connsiteX4" fmla="*/ 6192788 w 12385576"/>
              <a:gd name="connsiteY4" fmla="*/ 0 h 1238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5576" h="12385576">
                <a:moveTo>
                  <a:pt x="6192788" y="0"/>
                </a:moveTo>
                <a:cubicBezTo>
                  <a:pt x="9612970" y="0"/>
                  <a:pt x="12385576" y="2772606"/>
                  <a:pt x="12385576" y="6192788"/>
                </a:cubicBezTo>
                <a:cubicBezTo>
                  <a:pt x="12385576" y="9612970"/>
                  <a:pt x="9612970" y="12385576"/>
                  <a:pt x="6192788" y="12385576"/>
                </a:cubicBezTo>
                <a:cubicBezTo>
                  <a:pt x="2772606" y="12385576"/>
                  <a:pt x="0" y="9612970"/>
                  <a:pt x="0" y="6192788"/>
                </a:cubicBezTo>
                <a:cubicBezTo>
                  <a:pt x="0" y="2772606"/>
                  <a:pt x="2772606" y="0"/>
                  <a:pt x="6192788" y="0"/>
                </a:cubicBezTo>
                <a:close/>
              </a:path>
            </a:pathLst>
          </a:custGeom>
          <a:solidFill>
            <a:schemeClr val="accent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23" name="Полилиния 22"/>
          <p:cNvSpPr/>
          <p:nvPr/>
        </p:nvSpPr>
        <p:spPr>
          <a:xfrm>
            <a:off x="8763902" y="2408698"/>
            <a:ext cx="2105832" cy="2105832"/>
          </a:xfrm>
          <a:custGeom>
            <a:avLst/>
            <a:gdLst>
              <a:gd name="connsiteX0" fmla="*/ 6192788 w 12385576"/>
              <a:gd name="connsiteY0" fmla="*/ 0 h 12385576"/>
              <a:gd name="connsiteX1" fmla="*/ 12385576 w 12385576"/>
              <a:gd name="connsiteY1" fmla="*/ 6192788 h 12385576"/>
              <a:gd name="connsiteX2" fmla="*/ 6192788 w 12385576"/>
              <a:gd name="connsiteY2" fmla="*/ 12385576 h 12385576"/>
              <a:gd name="connsiteX3" fmla="*/ 0 w 12385576"/>
              <a:gd name="connsiteY3" fmla="*/ 6192788 h 12385576"/>
              <a:gd name="connsiteX4" fmla="*/ 6192788 w 12385576"/>
              <a:gd name="connsiteY4" fmla="*/ 0 h 1238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5576" h="12385576">
                <a:moveTo>
                  <a:pt x="6192788" y="0"/>
                </a:moveTo>
                <a:cubicBezTo>
                  <a:pt x="9612970" y="0"/>
                  <a:pt x="12385576" y="2772606"/>
                  <a:pt x="12385576" y="6192788"/>
                </a:cubicBezTo>
                <a:cubicBezTo>
                  <a:pt x="12385576" y="9612970"/>
                  <a:pt x="9612970" y="12385576"/>
                  <a:pt x="6192788" y="12385576"/>
                </a:cubicBezTo>
                <a:cubicBezTo>
                  <a:pt x="2772606" y="12385576"/>
                  <a:pt x="0" y="9612970"/>
                  <a:pt x="0" y="6192788"/>
                </a:cubicBezTo>
                <a:cubicBezTo>
                  <a:pt x="0" y="2772606"/>
                  <a:pt x="2772606" y="0"/>
                  <a:pt x="6192788" y="0"/>
                </a:cubicBezTo>
                <a:close/>
              </a:path>
            </a:pathLst>
          </a:cu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10" name="Заголовок 5">
            <a:extLst>
              <a:ext uri="{FF2B5EF4-FFF2-40B4-BE49-F238E27FC236}">
                <a16:creationId xmlns:a16="http://schemas.microsoft.com/office/drawing/2014/main" id="{E3C42851-3307-4A05-8180-0BEF0A872FB7}"/>
              </a:ext>
            </a:extLst>
          </p:cNvPr>
          <p:cNvSpPr txBox="1">
            <a:spLocks/>
          </p:cNvSpPr>
          <p:nvPr/>
        </p:nvSpPr>
        <p:spPr>
          <a:xfrm>
            <a:off x="8945725" y="2843987"/>
            <a:ext cx="1736158" cy="1187994"/>
          </a:xfrm>
          <a:prstGeom prst="rect">
            <a:avLst/>
          </a:prstGeom>
        </p:spPr>
        <p:txBody>
          <a:bodyPr>
            <a:noAutofit/>
          </a:bodyPr>
          <a:lstStyle>
            <a:lvl1pPr marL="0" marR="0" indent="0" algn="l" defTabSz="1219017" rtl="0" eaLnBrk="1" fontAlgn="auto" latinLnBrk="0" hangingPunct="1">
              <a:lnSpc>
                <a:spcPct val="100000"/>
              </a:lnSpc>
              <a:spcBef>
                <a:spcPct val="0"/>
              </a:spcBef>
              <a:spcAft>
                <a:spcPts val="0"/>
              </a:spcAft>
              <a:buClrTx/>
              <a:buSzTx/>
              <a:buFontTx/>
              <a:buNone/>
              <a:tabLst>
                <a:tab pos="1820498" algn="l"/>
              </a:tabLst>
              <a:defRPr lang="ru-RU" sz="3599" b="1" i="0" kern="1200" baseline="0" dirty="0">
                <a:solidFill>
                  <a:schemeClr val="bg1"/>
                </a:solidFill>
                <a:effectLst>
                  <a:outerShdw blurRad="762000" dist="381000" dir="5400000" algn="ctr" rotWithShape="0">
                    <a:schemeClr val="tx1">
                      <a:alpha val="30000"/>
                    </a:schemeClr>
                  </a:outerShdw>
                </a:effectLst>
                <a:latin typeface="DIN Pro Regular" panose="020B0504020101020102" pitchFamily="34" charset="0"/>
                <a:ea typeface="Tahoma" panose="020B0604030504040204" pitchFamily="34" charset="0"/>
                <a:cs typeface="DIN Pro Regular" panose="020B0504020101020102" pitchFamily="34" charset="0"/>
              </a:defRPr>
            </a:lvl1pPr>
          </a:lstStyle>
          <a:p>
            <a:pPr algn="ctr"/>
            <a:r>
              <a:rPr lang="en-US" sz="2400" dirty="0">
                <a:latin typeface="HelveticaNeueLT Std Thin" panose="020B0403020202020204" pitchFamily="34" charset="0"/>
              </a:rPr>
              <a:t>Over 32,000</a:t>
            </a:r>
          </a:p>
          <a:p>
            <a:pPr algn="ctr"/>
            <a:r>
              <a:rPr lang="en-US" sz="2400" dirty="0">
                <a:latin typeface="HelveticaNeueLT Std Thin" panose="020B0403020202020204" pitchFamily="34" charset="0"/>
              </a:rPr>
              <a:t>Hotels</a:t>
            </a:r>
          </a:p>
        </p:txBody>
      </p:sp>
    </p:spTree>
    <p:extLst>
      <p:ext uri="{BB962C8B-B14F-4D97-AF65-F5344CB8AC3E}">
        <p14:creationId xmlns:p14="http://schemas.microsoft.com/office/powerpoint/2010/main" val="192116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Parallelogram 54">
            <a:extLst>
              <a:ext uri="{FF2B5EF4-FFF2-40B4-BE49-F238E27FC236}">
                <a16:creationId xmlns:a16="http://schemas.microsoft.com/office/drawing/2014/main" id="{A0FF4642-1490-4646-A94E-051B4D2C6ECB}"/>
              </a:ext>
            </a:extLst>
          </p:cNvPr>
          <p:cNvSpPr/>
          <p:nvPr/>
        </p:nvSpPr>
        <p:spPr>
          <a:xfrm>
            <a:off x="8621324" y="-7635"/>
            <a:ext cx="3784109" cy="3481166"/>
          </a:xfrm>
          <a:prstGeom prst="parallelogram">
            <a:avLst>
              <a:gd name="adj" fmla="val 36976"/>
            </a:avLst>
          </a:prstGeom>
          <a:gradFill>
            <a:gsLst>
              <a:gs pos="0">
                <a:srgbClr val="79E5FF"/>
              </a:gs>
              <a:gs pos="82000">
                <a:srgbClr val="79E5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41" name="TextBox 40">
            <a:extLst>
              <a:ext uri="{FF2B5EF4-FFF2-40B4-BE49-F238E27FC236}">
                <a16:creationId xmlns:a16="http://schemas.microsoft.com/office/drawing/2014/main" id="{7709FADF-5128-4D03-AAD6-988B4A21FCC6}"/>
              </a:ext>
            </a:extLst>
          </p:cNvPr>
          <p:cNvSpPr txBox="1"/>
          <p:nvPr/>
        </p:nvSpPr>
        <p:spPr>
          <a:xfrm>
            <a:off x="5736493" y="455868"/>
            <a:ext cx="5577270" cy="646331"/>
          </a:xfrm>
          <a:prstGeom prst="rect">
            <a:avLst/>
          </a:prstGeom>
          <a:noFill/>
        </p:spPr>
        <p:txBody>
          <a:bodyPr wrap="square" rtlCol="0">
            <a:spAutoFit/>
          </a:bodyPr>
          <a:lstStyle/>
          <a:p>
            <a:r>
              <a:rPr lang="en-ID" sz="3600" b="1" cap="all"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Washington Marriott</a:t>
            </a:r>
            <a:endParaRPr lang="en-ID" sz="2800" b="1" dirty="0">
              <a:solidFill>
                <a:schemeClr val="tx1">
                  <a:lumMod val="75000"/>
                  <a:lumOff val="25000"/>
                </a:schemeClr>
              </a:solidFill>
              <a:latin typeface="HelveticaNeueLT Std Thin" panose="020B0403020202020204" pitchFamily="34" charset="0"/>
              <a:ea typeface="Open Sans" panose="020B0606030504020204" pitchFamily="34" charset="0"/>
              <a:cs typeface="Open Sans" panose="020B0606030504020204" pitchFamily="34" charset="0"/>
            </a:endParaRPr>
          </a:p>
        </p:txBody>
      </p:sp>
      <p:sp>
        <p:nvSpPr>
          <p:cNvPr id="44" name="TextBox 43">
            <a:extLst>
              <a:ext uri="{FF2B5EF4-FFF2-40B4-BE49-F238E27FC236}">
                <a16:creationId xmlns:a16="http://schemas.microsoft.com/office/drawing/2014/main" id="{8DB6A918-88D6-4009-9B50-29D1A506A594}"/>
              </a:ext>
            </a:extLst>
          </p:cNvPr>
          <p:cNvSpPr txBox="1"/>
          <p:nvPr/>
        </p:nvSpPr>
        <p:spPr>
          <a:xfrm>
            <a:off x="5785983" y="1285643"/>
            <a:ext cx="2645095" cy="279684"/>
          </a:xfrm>
          <a:prstGeom prst="rect">
            <a:avLst/>
          </a:prstGeom>
          <a:noFill/>
        </p:spPr>
        <p:txBody>
          <a:bodyPr wrap="square" rtlCol="0">
            <a:spAutoFit/>
          </a:bodyPr>
          <a:lstStyle/>
          <a:p>
            <a:r>
              <a:rPr lang="en-US" sz="1200" dirty="0">
                <a:solidFill>
                  <a:schemeClr val="bg1">
                    <a:lumMod val="50000"/>
                  </a:schemeClr>
                </a:solidFill>
                <a:latin typeface="Montserrat" panose="00000500000000000000" pitchFamily="2" charset="0"/>
                <a:ea typeface="Open Sans" panose="020B0606030504020204" pitchFamily="34" charset="0"/>
                <a:cs typeface="Open Sans" panose="020B0606030504020204" pitchFamily="34" charset="0"/>
              </a:rPr>
              <a:t>2660 Woodley Rd NW, Washington, DC</a:t>
            </a:r>
            <a:endParaRPr lang="en-ID" sz="1200" b="1" dirty="0">
              <a:solidFill>
                <a:schemeClr val="bg1">
                  <a:lumMod val="50000"/>
                </a:schemeClr>
              </a:solidFill>
              <a:latin typeface="Montserrat" panose="00000500000000000000" pitchFamily="2" charset="0"/>
              <a:ea typeface="Open Sans" panose="020B0606030504020204" pitchFamily="34" charset="0"/>
              <a:cs typeface="Open Sans" panose="020B0606030504020204" pitchFamily="34" charset="0"/>
            </a:endParaRPr>
          </a:p>
        </p:txBody>
      </p:sp>
      <p:sp>
        <p:nvSpPr>
          <p:cNvPr id="47" name="TextBox 46">
            <a:extLst>
              <a:ext uri="{FF2B5EF4-FFF2-40B4-BE49-F238E27FC236}">
                <a16:creationId xmlns:a16="http://schemas.microsoft.com/office/drawing/2014/main" id="{A6A6A0D1-7857-4843-B3CA-20C26A42D499}"/>
              </a:ext>
            </a:extLst>
          </p:cNvPr>
          <p:cNvSpPr txBox="1"/>
          <p:nvPr/>
        </p:nvSpPr>
        <p:spPr>
          <a:xfrm>
            <a:off x="5871820" y="3473531"/>
            <a:ext cx="2295667" cy="800219"/>
          </a:xfrm>
          <a:prstGeom prst="rect">
            <a:avLst/>
          </a:prstGeom>
          <a:noFill/>
        </p:spPr>
        <p:txBody>
          <a:bodyPr wrap="square" rtlCol="0">
            <a:spAutoFit/>
          </a:bodyPr>
          <a:lstStyle/>
          <a:p>
            <a:r>
              <a:rPr lang="en-ID" sz="28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Guest Rooms</a:t>
            </a:r>
          </a:p>
          <a:p>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1,150</a:t>
            </a:r>
            <a:endParaRPr lang="en-ID"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TextBox 49">
            <a:extLst>
              <a:ext uri="{FF2B5EF4-FFF2-40B4-BE49-F238E27FC236}">
                <a16:creationId xmlns:a16="http://schemas.microsoft.com/office/drawing/2014/main" id="{6209BC05-385F-4056-BE9C-0BDF6074B957}"/>
              </a:ext>
            </a:extLst>
          </p:cNvPr>
          <p:cNvSpPr txBox="1"/>
          <p:nvPr/>
        </p:nvSpPr>
        <p:spPr>
          <a:xfrm>
            <a:off x="5905153" y="4542516"/>
            <a:ext cx="2761727" cy="800219"/>
          </a:xfrm>
          <a:prstGeom prst="rect">
            <a:avLst/>
          </a:prstGeom>
          <a:noFill/>
        </p:spPr>
        <p:txBody>
          <a:bodyPr wrap="square" rtlCol="0">
            <a:spAutoFit/>
          </a:bodyPr>
          <a:lstStyle/>
          <a:p>
            <a:r>
              <a:rPr lang="en-ID" sz="28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Meeting Rooms</a:t>
            </a:r>
          </a:p>
          <a:p>
            <a:r>
              <a:rPr lang="en-ID"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64</a:t>
            </a:r>
          </a:p>
        </p:txBody>
      </p:sp>
      <p:sp>
        <p:nvSpPr>
          <p:cNvPr id="52" name="TextBox 51">
            <a:extLst>
              <a:ext uri="{FF2B5EF4-FFF2-40B4-BE49-F238E27FC236}">
                <a16:creationId xmlns:a16="http://schemas.microsoft.com/office/drawing/2014/main" id="{110CDF87-7E3F-4217-8983-BC2AA536BAA2}"/>
              </a:ext>
            </a:extLst>
          </p:cNvPr>
          <p:cNvSpPr txBox="1"/>
          <p:nvPr/>
        </p:nvSpPr>
        <p:spPr>
          <a:xfrm>
            <a:off x="8775751" y="3477406"/>
            <a:ext cx="2153688" cy="800219"/>
          </a:xfrm>
          <a:prstGeom prst="rect">
            <a:avLst/>
          </a:prstGeom>
          <a:noFill/>
        </p:spPr>
        <p:txBody>
          <a:bodyPr wrap="square" rtlCol="0">
            <a:spAutoFit/>
          </a:bodyPr>
          <a:lstStyle/>
          <a:p>
            <a:r>
              <a:rPr lang="en-ID" sz="28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Location</a:t>
            </a:r>
          </a:p>
          <a:p>
            <a:r>
              <a:rPr lang="en-ID"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Washington, DC</a:t>
            </a:r>
          </a:p>
        </p:txBody>
      </p:sp>
      <p:sp>
        <p:nvSpPr>
          <p:cNvPr id="54" name="TextBox 53">
            <a:extLst>
              <a:ext uri="{FF2B5EF4-FFF2-40B4-BE49-F238E27FC236}">
                <a16:creationId xmlns:a16="http://schemas.microsoft.com/office/drawing/2014/main" id="{40FE4314-D9F3-4282-9641-7F551BE69BB3}"/>
              </a:ext>
            </a:extLst>
          </p:cNvPr>
          <p:cNvSpPr txBox="1"/>
          <p:nvPr/>
        </p:nvSpPr>
        <p:spPr>
          <a:xfrm>
            <a:off x="8775751" y="4542516"/>
            <a:ext cx="2153688" cy="1354217"/>
          </a:xfrm>
          <a:prstGeom prst="rect">
            <a:avLst/>
          </a:prstGeom>
          <a:noFill/>
        </p:spPr>
        <p:txBody>
          <a:bodyPr wrap="square" rtlCol="0">
            <a:spAutoFit/>
          </a:bodyPr>
          <a:lstStyle/>
          <a:p>
            <a:r>
              <a:rPr lang="en-ID" sz="28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Landmarks</a:t>
            </a:r>
          </a:p>
          <a:p>
            <a:r>
              <a:rPr lang="en-ID"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National Zoo</a:t>
            </a:r>
          </a:p>
          <a:p>
            <a:r>
              <a:rPr lang="en-ID"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National Cathedral</a:t>
            </a:r>
          </a:p>
          <a:p>
            <a:r>
              <a:rPr lang="en-ID"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Embassy Row</a:t>
            </a:r>
          </a:p>
        </p:txBody>
      </p:sp>
      <p:pic>
        <p:nvPicPr>
          <p:cNvPr id="4" name="Picture Placeholder 3">
            <a:extLst>
              <a:ext uri="{FF2B5EF4-FFF2-40B4-BE49-F238E27FC236}">
                <a16:creationId xmlns:a16="http://schemas.microsoft.com/office/drawing/2014/main" id="{44B6A080-FA04-4E64-8842-BC3FF8874B0A}"/>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 b="10398"/>
          <a:stretch/>
        </p:blipFill>
        <p:spPr>
          <a:xfrm>
            <a:off x="-2910" y="-7635"/>
            <a:ext cx="5345581" cy="3193142"/>
          </a:xfrm>
          <a:blipFill>
            <a:blip r:embed="rId3"/>
            <a:stretch>
              <a:fillRect/>
            </a:stretch>
          </a:blipFill>
        </p:spPr>
      </p:pic>
      <p:pic>
        <p:nvPicPr>
          <p:cNvPr id="5" name="Picture 4">
            <a:extLst>
              <a:ext uri="{FF2B5EF4-FFF2-40B4-BE49-F238E27FC236}">
                <a16:creationId xmlns:a16="http://schemas.microsoft.com/office/drawing/2014/main" id="{0CD25546-FD8F-49EB-BEF6-D627D60FFE1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3203639"/>
            <a:ext cx="2558005" cy="3651575"/>
          </a:xfrm>
          <a:prstGeom prst="rect">
            <a:avLst/>
          </a:prstGeom>
        </p:spPr>
      </p:pic>
      <p:pic>
        <p:nvPicPr>
          <p:cNvPr id="20" name="Picture 19" descr="A large room&#10;&#10;Description automatically generated">
            <a:extLst>
              <a:ext uri="{FF2B5EF4-FFF2-40B4-BE49-F238E27FC236}">
                <a16:creationId xmlns:a16="http://schemas.microsoft.com/office/drawing/2014/main" id="{6292FD77-CB59-4365-B534-19CDC6830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945" y="3203604"/>
            <a:ext cx="2761727" cy="1791941"/>
          </a:xfrm>
          <a:prstGeom prst="rect">
            <a:avLst/>
          </a:prstGeom>
        </p:spPr>
      </p:pic>
      <p:pic>
        <p:nvPicPr>
          <p:cNvPr id="21" name="Picture 20">
            <a:extLst>
              <a:ext uri="{FF2B5EF4-FFF2-40B4-BE49-F238E27FC236}">
                <a16:creationId xmlns:a16="http://schemas.microsoft.com/office/drawing/2014/main" id="{648DE595-CB6F-4397-8E56-39A13612CAD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80945" y="5014092"/>
            <a:ext cx="2761727" cy="1841151"/>
          </a:xfrm>
          <a:prstGeom prst="rect">
            <a:avLst/>
          </a:prstGeom>
        </p:spPr>
      </p:pic>
      <p:sp>
        <p:nvSpPr>
          <p:cNvPr id="36" name="TextBox 35">
            <a:extLst>
              <a:ext uri="{FF2B5EF4-FFF2-40B4-BE49-F238E27FC236}">
                <a16:creationId xmlns:a16="http://schemas.microsoft.com/office/drawing/2014/main" id="{A2843D3F-0C0D-4DD4-B5EA-C7B140024BF0}"/>
              </a:ext>
            </a:extLst>
          </p:cNvPr>
          <p:cNvSpPr txBox="1"/>
          <p:nvPr/>
        </p:nvSpPr>
        <p:spPr>
          <a:xfrm>
            <a:off x="5991084" y="5611501"/>
            <a:ext cx="1378360" cy="800219"/>
          </a:xfrm>
          <a:prstGeom prst="rect">
            <a:avLst/>
          </a:prstGeom>
          <a:noFill/>
        </p:spPr>
        <p:txBody>
          <a:bodyPr wrap="square" rtlCol="0">
            <a:spAutoFit/>
          </a:bodyPr>
          <a:lstStyle/>
          <a:p>
            <a:r>
              <a:rPr lang="en-US" sz="2800" b="1" dirty="0">
                <a:latin typeface="Montserrat" panose="00000500000000000000"/>
              </a:rPr>
              <a:t>Cost</a:t>
            </a:r>
          </a:p>
          <a:p>
            <a:r>
              <a:rPr lang="en-US" dirty="0">
                <a:latin typeface="Open Sans" panose="020B0606030504020204"/>
              </a:rPr>
              <a:t>$$$</a:t>
            </a:r>
          </a:p>
        </p:txBody>
      </p:sp>
      <p:sp>
        <p:nvSpPr>
          <p:cNvPr id="37" name="TextBox 36">
            <a:extLst>
              <a:ext uri="{FF2B5EF4-FFF2-40B4-BE49-F238E27FC236}">
                <a16:creationId xmlns:a16="http://schemas.microsoft.com/office/drawing/2014/main" id="{74A7CEFA-C4AB-4D6F-B593-06AB673A4B8E}"/>
              </a:ext>
            </a:extLst>
          </p:cNvPr>
          <p:cNvSpPr txBox="1"/>
          <p:nvPr/>
        </p:nvSpPr>
        <p:spPr>
          <a:xfrm>
            <a:off x="5785983" y="879879"/>
            <a:ext cx="5577270" cy="523220"/>
          </a:xfrm>
          <a:prstGeom prst="rect">
            <a:avLst/>
          </a:prstGeom>
          <a:noFill/>
        </p:spPr>
        <p:txBody>
          <a:bodyPr wrap="square" rtlCol="0">
            <a:spAutoFit/>
          </a:bodyPr>
          <a:lstStyle/>
          <a:p>
            <a:r>
              <a:rPr lang="en-ID" sz="2800" dirty="0">
                <a:solidFill>
                  <a:schemeClr val="tx1">
                    <a:lumMod val="75000"/>
                    <a:lumOff val="25000"/>
                  </a:schemeClr>
                </a:solidFill>
                <a:latin typeface="HelveticaNeueLT Std Thin" panose="020B0403020202020204" pitchFamily="34" charset="0"/>
                <a:ea typeface="Open Sans" panose="020B0606030504020204" pitchFamily="34" charset="0"/>
                <a:cs typeface="Open Sans" panose="020B0606030504020204" pitchFamily="34" charset="0"/>
              </a:rPr>
              <a:t>Wardman Park</a:t>
            </a:r>
            <a:endParaRPr lang="en-ID" sz="2800" b="1" dirty="0">
              <a:solidFill>
                <a:schemeClr val="tx1">
                  <a:lumMod val="75000"/>
                  <a:lumOff val="25000"/>
                </a:schemeClr>
              </a:solidFill>
              <a:latin typeface="HelveticaNeueLT Std Thin" panose="020B0403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4236424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Parallelogram 54">
            <a:extLst>
              <a:ext uri="{FF2B5EF4-FFF2-40B4-BE49-F238E27FC236}">
                <a16:creationId xmlns:a16="http://schemas.microsoft.com/office/drawing/2014/main" id="{A0FF4642-1490-4646-A94E-051B4D2C6ECB}"/>
              </a:ext>
            </a:extLst>
          </p:cNvPr>
          <p:cNvSpPr/>
          <p:nvPr/>
        </p:nvSpPr>
        <p:spPr>
          <a:xfrm>
            <a:off x="8621324" y="-7635"/>
            <a:ext cx="3784109" cy="3481166"/>
          </a:xfrm>
          <a:prstGeom prst="parallelogram">
            <a:avLst>
              <a:gd name="adj" fmla="val 36976"/>
            </a:avLst>
          </a:prstGeom>
          <a:gradFill>
            <a:gsLst>
              <a:gs pos="0">
                <a:schemeClr val="accent4"/>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41" name="TextBox 40">
            <a:extLst>
              <a:ext uri="{FF2B5EF4-FFF2-40B4-BE49-F238E27FC236}">
                <a16:creationId xmlns:a16="http://schemas.microsoft.com/office/drawing/2014/main" id="{7709FADF-5128-4D03-AAD6-988B4A21FCC6}"/>
              </a:ext>
            </a:extLst>
          </p:cNvPr>
          <p:cNvSpPr txBox="1"/>
          <p:nvPr/>
        </p:nvSpPr>
        <p:spPr>
          <a:xfrm>
            <a:off x="5736493" y="494613"/>
            <a:ext cx="6455507" cy="646331"/>
          </a:xfrm>
          <a:prstGeom prst="rect">
            <a:avLst/>
          </a:prstGeom>
          <a:noFill/>
        </p:spPr>
        <p:txBody>
          <a:bodyPr wrap="square" rtlCol="0">
            <a:spAutoFit/>
          </a:bodyPr>
          <a:lstStyle/>
          <a:p>
            <a:r>
              <a:rPr lang="en-US" sz="3600" b="1" cap="all"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Hyatt Regency Washington</a:t>
            </a:r>
          </a:p>
        </p:txBody>
      </p:sp>
      <p:sp>
        <p:nvSpPr>
          <p:cNvPr id="44" name="TextBox 43">
            <a:extLst>
              <a:ext uri="{FF2B5EF4-FFF2-40B4-BE49-F238E27FC236}">
                <a16:creationId xmlns:a16="http://schemas.microsoft.com/office/drawing/2014/main" id="{8DB6A918-88D6-4009-9B50-29D1A506A594}"/>
              </a:ext>
            </a:extLst>
          </p:cNvPr>
          <p:cNvSpPr txBox="1"/>
          <p:nvPr/>
        </p:nvSpPr>
        <p:spPr>
          <a:xfrm>
            <a:off x="5785982" y="1386384"/>
            <a:ext cx="2989767" cy="276999"/>
          </a:xfrm>
          <a:prstGeom prst="rect">
            <a:avLst/>
          </a:prstGeom>
          <a:noFill/>
        </p:spPr>
        <p:txBody>
          <a:bodyPr wrap="square" rtlCol="0">
            <a:spAutoFit/>
          </a:bodyPr>
          <a:lstStyle/>
          <a:p>
            <a:r>
              <a:rPr lang="en-US" sz="1200" dirty="0">
                <a:solidFill>
                  <a:schemeClr val="bg1">
                    <a:lumMod val="50000"/>
                  </a:schemeClr>
                </a:solidFill>
                <a:latin typeface="Montserrat" panose="00000500000000000000" pitchFamily="2" charset="0"/>
                <a:ea typeface="Open Sans" panose="020B0606030504020204" pitchFamily="34" charset="0"/>
                <a:cs typeface="Open Sans" panose="020B0606030504020204" pitchFamily="34" charset="0"/>
              </a:rPr>
              <a:t>400 New Jersey Ave NW, Washington, DC</a:t>
            </a:r>
            <a:endParaRPr lang="en-ID" sz="1200" b="1" dirty="0">
              <a:solidFill>
                <a:schemeClr val="bg1">
                  <a:lumMod val="50000"/>
                </a:schemeClr>
              </a:solidFill>
              <a:latin typeface="Montserrat" panose="00000500000000000000" pitchFamily="2" charset="0"/>
              <a:ea typeface="Open Sans" panose="020B0606030504020204" pitchFamily="34" charset="0"/>
              <a:cs typeface="Open Sans" panose="020B0606030504020204" pitchFamily="34" charset="0"/>
            </a:endParaRPr>
          </a:p>
        </p:txBody>
      </p:sp>
      <p:sp>
        <p:nvSpPr>
          <p:cNvPr id="47" name="TextBox 46">
            <a:extLst>
              <a:ext uri="{FF2B5EF4-FFF2-40B4-BE49-F238E27FC236}">
                <a16:creationId xmlns:a16="http://schemas.microsoft.com/office/drawing/2014/main" id="{A6A6A0D1-7857-4843-B3CA-20C26A42D499}"/>
              </a:ext>
            </a:extLst>
          </p:cNvPr>
          <p:cNvSpPr txBox="1"/>
          <p:nvPr/>
        </p:nvSpPr>
        <p:spPr>
          <a:xfrm>
            <a:off x="5848573" y="3465782"/>
            <a:ext cx="2295667" cy="800219"/>
          </a:xfrm>
          <a:prstGeom prst="rect">
            <a:avLst/>
          </a:prstGeom>
          <a:noFill/>
        </p:spPr>
        <p:txBody>
          <a:bodyPr wrap="square" rtlCol="0">
            <a:spAutoFit/>
          </a:bodyPr>
          <a:lstStyle/>
          <a:p>
            <a:r>
              <a:rPr lang="en-ID" sz="28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Guest Rooms</a:t>
            </a:r>
          </a:p>
          <a:p>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838</a:t>
            </a:r>
            <a:endParaRPr lang="en-ID"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TextBox 49">
            <a:extLst>
              <a:ext uri="{FF2B5EF4-FFF2-40B4-BE49-F238E27FC236}">
                <a16:creationId xmlns:a16="http://schemas.microsoft.com/office/drawing/2014/main" id="{6209BC05-385F-4056-BE9C-0BDF6074B957}"/>
              </a:ext>
            </a:extLst>
          </p:cNvPr>
          <p:cNvSpPr txBox="1"/>
          <p:nvPr/>
        </p:nvSpPr>
        <p:spPr>
          <a:xfrm>
            <a:off x="5848573" y="4462320"/>
            <a:ext cx="2667746" cy="800219"/>
          </a:xfrm>
          <a:prstGeom prst="rect">
            <a:avLst/>
          </a:prstGeom>
          <a:noFill/>
        </p:spPr>
        <p:txBody>
          <a:bodyPr wrap="square" rtlCol="0">
            <a:spAutoFit/>
          </a:bodyPr>
          <a:lstStyle/>
          <a:p>
            <a:r>
              <a:rPr lang="en-ID" sz="28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Meeting Rooms</a:t>
            </a:r>
          </a:p>
          <a:p>
            <a:r>
              <a:rPr lang="en-ID"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32</a:t>
            </a:r>
          </a:p>
        </p:txBody>
      </p:sp>
      <p:sp>
        <p:nvSpPr>
          <p:cNvPr id="52" name="TextBox 51">
            <a:extLst>
              <a:ext uri="{FF2B5EF4-FFF2-40B4-BE49-F238E27FC236}">
                <a16:creationId xmlns:a16="http://schemas.microsoft.com/office/drawing/2014/main" id="{110CDF87-7E3F-4217-8983-BC2AA536BAA2}"/>
              </a:ext>
            </a:extLst>
          </p:cNvPr>
          <p:cNvSpPr txBox="1"/>
          <p:nvPr/>
        </p:nvSpPr>
        <p:spPr>
          <a:xfrm>
            <a:off x="8775749" y="3432875"/>
            <a:ext cx="2383031" cy="800219"/>
          </a:xfrm>
          <a:prstGeom prst="rect">
            <a:avLst/>
          </a:prstGeom>
          <a:noFill/>
        </p:spPr>
        <p:txBody>
          <a:bodyPr wrap="square" rtlCol="0">
            <a:spAutoFit/>
          </a:bodyPr>
          <a:lstStyle/>
          <a:p>
            <a:r>
              <a:rPr lang="en-ID" sz="28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Location</a:t>
            </a:r>
          </a:p>
          <a:p>
            <a:r>
              <a:rPr lang="en-ID"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Washington, DC</a:t>
            </a:r>
          </a:p>
        </p:txBody>
      </p:sp>
      <p:sp>
        <p:nvSpPr>
          <p:cNvPr id="54" name="TextBox 53">
            <a:extLst>
              <a:ext uri="{FF2B5EF4-FFF2-40B4-BE49-F238E27FC236}">
                <a16:creationId xmlns:a16="http://schemas.microsoft.com/office/drawing/2014/main" id="{40FE4314-D9F3-4282-9641-7F551BE69BB3}"/>
              </a:ext>
            </a:extLst>
          </p:cNvPr>
          <p:cNvSpPr txBox="1"/>
          <p:nvPr/>
        </p:nvSpPr>
        <p:spPr>
          <a:xfrm>
            <a:off x="8775749" y="4471144"/>
            <a:ext cx="2752235" cy="1354217"/>
          </a:xfrm>
          <a:prstGeom prst="rect">
            <a:avLst/>
          </a:prstGeom>
          <a:noFill/>
        </p:spPr>
        <p:txBody>
          <a:bodyPr wrap="square" rtlCol="0">
            <a:spAutoFit/>
          </a:bodyPr>
          <a:lstStyle/>
          <a:p>
            <a:r>
              <a:rPr lang="en-ID" sz="28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Landmarks</a:t>
            </a:r>
          </a:p>
          <a:p>
            <a:r>
              <a:rPr lang="en-ID"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US Capital</a:t>
            </a:r>
          </a:p>
          <a:p>
            <a:r>
              <a:rPr lang="en-ID"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Smithsonian Institution</a:t>
            </a:r>
          </a:p>
          <a:p>
            <a:r>
              <a:rPr lang="en-ID"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Kennedy Center</a:t>
            </a:r>
          </a:p>
        </p:txBody>
      </p:sp>
      <p:pic>
        <p:nvPicPr>
          <p:cNvPr id="4" name="Picture Placeholder 3">
            <a:extLst>
              <a:ext uri="{FF2B5EF4-FFF2-40B4-BE49-F238E27FC236}">
                <a16:creationId xmlns:a16="http://schemas.microsoft.com/office/drawing/2014/main" id="{44B6A080-FA04-4E64-8842-BC3FF8874B0A}"/>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p:blipFill>
        <p:spPr>
          <a:xfrm>
            <a:off x="-2910" y="0"/>
            <a:ext cx="5345581" cy="3185057"/>
          </a:xfrm>
          <a:blipFill>
            <a:blip r:embed="rId3"/>
            <a:stretch>
              <a:fillRect/>
            </a:stretch>
          </a:blipFill>
        </p:spPr>
      </p:pic>
      <p:pic>
        <p:nvPicPr>
          <p:cNvPr id="5" name="Picture 4">
            <a:extLst>
              <a:ext uri="{FF2B5EF4-FFF2-40B4-BE49-F238E27FC236}">
                <a16:creationId xmlns:a16="http://schemas.microsoft.com/office/drawing/2014/main" id="{0CD25546-FD8F-49EB-BEF6-D627D60FFE1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3203639"/>
            <a:ext cx="2558004" cy="3651575"/>
          </a:xfrm>
          <a:prstGeom prst="rect">
            <a:avLst/>
          </a:prstGeom>
        </p:spPr>
      </p:pic>
      <p:pic>
        <p:nvPicPr>
          <p:cNvPr id="20" name="Picture 19">
            <a:extLst>
              <a:ext uri="{FF2B5EF4-FFF2-40B4-BE49-F238E27FC236}">
                <a16:creationId xmlns:a16="http://schemas.microsoft.com/office/drawing/2014/main" id="{6292FD77-CB59-4365-B534-19CDC683055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80945" y="3204394"/>
            <a:ext cx="2761727" cy="1790360"/>
          </a:xfrm>
          <a:prstGeom prst="rect">
            <a:avLst/>
          </a:prstGeom>
        </p:spPr>
      </p:pic>
      <p:pic>
        <p:nvPicPr>
          <p:cNvPr id="21" name="Picture 20">
            <a:extLst>
              <a:ext uri="{FF2B5EF4-FFF2-40B4-BE49-F238E27FC236}">
                <a16:creationId xmlns:a16="http://schemas.microsoft.com/office/drawing/2014/main" id="{648DE595-CB6F-4397-8E56-39A13612CAD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85690" y="5021841"/>
            <a:ext cx="2752236" cy="1841151"/>
          </a:xfrm>
          <a:prstGeom prst="rect">
            <a:avLst/>
          </a:prstGeom>
        </p:spPr>
      </p:pic>
      <p:sp>
        <p:nvSpPr>
          <p:cNvPr id="13" name="TextBox 12">
            <a:extLst>
              <a:ext uri="{FF2B5EF4-FFF2-40B4-BE49-F238E27FC236}">
                <a16:creationId xmlns:a16="http://schemas.microsoft.com/office/drawing/2014/main" id="{3104BE8C-E180-4165-B5F7-4AB10602A450}"/>
              </a:ext>
            </a:extLst>
          </p:cNvPr>
          <p:cNvSpPr txBox="1"/>
          <p:nvPr/>
        </p:nvSpPr>
        <p:spPr>
          <a:xfrm>
            <a:off x="5848573" y="5454161"/>
            <a:ext cx="1249651" cy="800219"/>
          </a:xfrm>
          <a:prstGeom prst="rect">
            <a:avLst/>
          </a:prstGeom>
          <a:noFill/>
        </p:spPr>
        <p:txBody>
          <a:bodyPr wrap="square" rtlCol="0">
            <a:spAutoFit/>
          </a:bodyPr>
          <a:lstStyle/>
          <a:p>
            <a:r>
              <a:rPr lang="en-US" sz="2800" b="1" dirty="0">
                <a:latin typeface="Montserrat" panose="00000500000000000000"/>
              </a:rPr>
              <a:t>Cost</a:t>
            </a:r>
          </a:p>
          <a:p>
            <a:r>
              <a:rPr lang="en-US" dirty="0">
                <a:latin typeface="Open Sans" panose="020B0606030504020204"/>
              </a:rPr>
              <a:t>$$$</a:t>
            </a:r>
          </a:p>
        </p:txBody>
      </p:sp>
      <p:sp>
        <p:nvSpPr>
          <p:cNvPr id="15" name="TextBox 14">
            <a:extLst>
              <a:ext uri="{FF2B5EF4-FFF2-40B4-BE49-F238E27FC236}">
                <a16:creationId xmlns:a16="http://schemas.microsoft.com/office/drawing/2014/main" id="{C7AF72CA-B482-4713-BDEE-FC80E323045F}"/>
              </a:ext>
            </a:extLst>
          </p:cNvPr>
          <p:cNvSpPr txBox="1"/>
          <p:nvPr/>
        </p:nvSpPr>
        <p:spPr>
          <a:xfrm>
            <a:off x="5736493" y="881989"/>
            <a:ext cx="6739643" cy="646331"/>
          </a:xfrm>
          <a:prstGeom prst="rect">
            <a:avLst/>
          </a:prstGeom>
          <a:noFill/>
        </p:spPr>
        <p:txBody>
          <a:bodyPr wrap="square" rtlCol="0">
            <a:spAutoFit/>
          </a:bodyPr>
          <a:lstStyle/>
          <a:p>
            <a:r>
              <a:rPr lang="en-US" sz="3600" dirty="0">
                <a:solidFill>
                  <a:schemeClr val="tx1">
                    <a:lumMod val="75000"/>
                    <a:lumOff val="25000"/>
                  </a:schemeClr>
                </a:solidFill>
                <a:latin typeface="HelveticaNeueLT Std Thin" panose="020B0403020202020204" pitchFamily="34" charset="0"/>
                <a:ea typeface="Open Sans" panose="020B0606030504020204" pitchFamily="34" charset="0"/>
                <a:cs typeface="Open Sans" panose="020B0606030504020204" pitchFamily="34" charset="0"/>
              </a:rPr>
              <a:t>on Capitol Hill </a:t>
            </a:r>
            <a:endParaRPr lang="en-ID" sz="3600" dirty="0">
              <a:solidFill>
                <a:schemeClr val="tx1">
                  <a:lumMod val="75000"/>
                  <a:lumOff val="25000"/>
                </a:schemeClr>
              </a:solidFill>
              <a:latin typeface="HelveticaNeueLT Std Thin" panose="020B0403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2773761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Parallelogram 54">
            <a:extLst>
              <a:ext uri="{FF2B5EF4-FFF2-40B4-BE49-F238E27FC236}">
                <a16:creationId xmlns:a16="http://schemas.microsoft.com/office/drawing/2014/main" id="{A0FF4642-1490-4646-A94E-051B4D2C6ECB}"/>
              </a:ext>
            </a:extLst>
          </p:cNvPr>
          <p:cNvSpPr/>
          <p:nvPr/>
        </p:nvSpPr>
        <p:spPr>
          <a:xfrm>
            <a:off x="8621324" y="-7635"/>
            <a:ext cx="3784109" cy="3481166"/>
          </a:xfrm>
          <a:prstGeom prst="parallelogram">
            <a:avLst>
              <a:gd name="adj" fmla="val 36976"/>
            </a:avLst>
          </a:prstGeom>
          <a:gradFill>
            <a:gsLst>
              <a:gs pos="0">
                <a:schemeClr val="accent6"/>
              </a:gs>
              <a:gs pos="82000">
                <a:srgbClr val="79E5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41" name="TextBox 40">
            <a:extLst>
              <a:ext uri="{FF2B5EF4-FFF2-40B4-BE49-F238E27FC236}">
                <a16:creationId xmlns:a16="http://schemas.microsoft.com/office/drawing/2014/main" id="{7709FADF-5128-4D03-AAD6-988B4A21FCC6}"/>
              </a:ext>
            </a:extLst>
          </p:cNvPr>
          <p:cNvSpPr txBox="1"/>
          <p:nvPr/>
        </p:nvSpPr>
        <p:spPr>
          <a:xfrm>
            <a:off x="5736493" y="347382"/>
            <a:ext cx="5461032" cy="646331"/>
          </a:xfrm>
          <a:prstGeom prst="rect">
            <a:avLst/>
          </a:prstGeom>
          <a:noFill/>
        </p:spPr>
        <p:txBody>
          <a:bodyPr wrap="square" rtlCol="0">
            <a:spAutoFit/>
          </a:bodyPr>
          <a:lstStyle/>
          <a:p>
            <a:r>
              <a:rPr lang="en-ID" sz="3600" b="1" cap="all"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Washington Hilton</a:t>
            </a:r>
          </a:p>
        </p:txBody>
      </p:sp>
      <p:sp>
        <p:nvSpPr>
          <p:cNvPr id="44" name="TextBox 43">
            <a:extLst>
              <a:ext uri="{FF2B5EF4-FFF2-40B4-BE49-F238E27FC236}">
                <a16:creationId xmlns:a16="http://schemas.microsoft.com/office/drawing/2014/main" id="{8DB6A918-88D6-4009-9B50-29D1A506A594}"/>
              </a:ext>
            </a:extLst>
          </p:cNvPr>
          <p:cNvSpPr txBox="1"/>
          <p:nvPr/>
        </p:nvSpPr>
        <p:spPr>
          <a:xfrm>
            <a:off x="5736493" y="832839"/>
            <a:ext cx="3326486" cy="276999"/>
          </a:xfrm>
          <a:prstGeom prst="rect">
            <a:avLst/>
          </a:prstGeom>
          <a:noFill/>
        </p:spPr>
        <p:txBody>
          <a:bodyPr wrap="square" rtlCol="0">
            <a:spAutoFit/>
          </a:bodyPr>
          <a:lstStyle/>
          <a:p>
            <a:r>
              <a:rPr lang="en-US" sz="1200" dirty="0">
                <a:solidFill>
                  <a:schemeClr val="bg1">
                    <a:lumMod val="50000"/>
                  </a:schemeClr>
                </a:solidFill>
                <a:latin typeface="Montserrat" panose="00000500000000000000" pitchFamily="2" charset="0"/>
                <a:ea typeface="Open Sans" panose="020B0606030504020204" pitchFamily="34" charset="0"/>
                <a:cs typeface="Open Sans" panose="020B0606030504020204" pitchFamily="34" charset="0"/>
              </a:rPr>
              <a:t>1919 Connecticut Ave NW, Washington, DC</a:t>
            </a:r>
            <a:endParaRPr lang="en-ID" sz="1200" b="1" dirty="0">
              <a:solidFill>
                <a:schemeClr val="bg1">
                  <a:lumMod val="50000"/>
                </a:schemeClr>
              </a:solidFill>
              <a:latin typeface="Montserrat" panose="00000500000000000000" pitchFamily="2" charset="0"/>
              <a:ea typeface="Open Sans" panose="020B0606030504020204" pitchFamily="34" charset="0"/>
              <a:cs typeface="Open Sans" panose="020B0606030504020204" pitchFamily="34" charset="0"/>
            </a:endParaRPr>
          </a:p>
        </p:txBody>
      </p:sp>
      <p:sp>
        <p:nvSpPr>
          <p:cNvPr id="47" name="TextBox 46">
            <a:extLst>
              <a:ext uri="{FF2B5EF4-FFF2-40B4-BE49-F238E27FC236}">
                <a16:creationId xmlns:a16="http://schemas.microsoft.com/office/drawing/2014/main" id="{A6A6A0D1-7857-4843-B3CA-20C26A42D499}"/>
              </a:ext>
            </a:extLst>
          </p:cNvPr>
          <p:cNvSpPr txBox="1"/>
          <p:nvPr/>
        </p:nvSpPr>
        <p:spPr>
          <a:xfrm>
            <a:off x="5855800" y="3484572"/>
            <a:ext cx="2295667" cy="800219"/>
          </a:xfrm>
          <a:prstGeom prst="rect">
            <a:avLst/>
          </a:prstGeom>
          <a:noFill/>
        </p:spPr>
        <p:txBody>
          <a:bodyPr wrap="square" rtlCol="0">
            <a:spAutoFit/>
          </a:bodyPr>
          <a:lstStyle/>
          <a:p>
            <a:r>
              <a:rPr lang="en-ID" sz="28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Guest Rooms</a:t>
            </a:r>
          </a:p>
          <a:p>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1,107</a:t>
            </a:r>
            <a:endParaRPr lang="en-ID"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TextBox 49">
            <a:extLst>
              <a:ext uri="{FF2B5EF4-FFF2-40B4-BE49-F238E27FC236}">
                <a16:creationId xmlns:a16="http://schemas.microsoft.com/office/drawing/2014/main" id="{6209BC05-385F-4056-BE9C-0BDF6074B957}"/>
              </a:ext>
            </a:extLst>
          </p:cNvPr>
          <p:cNvSpPr txBox="1"/>
          <p:nvPr/>
        </p:nvSpPr>
        <p:spPr>
          <a:xfrm>
            <a:off x="5850633" y="4546918"/>
            <a:ext cx="2657935" cy="800219"/>
          </a:xfrm>
          <a:prstGeom prst="rect">
            <a:avLst/>
          </a:prstGeom>
          <a:noFill/>
        </p:spPr>
        <p:txBody>
          <a:bodyPr wrap="square" rtlCol="0">
            <a:spAutoFit/>
          </a:bodyPr>
          <a:lstStyle/>
          <a:p>
            <a:r>
              <a:rPr lang="en-ID" sz="28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Meeting Rooms</a:t>
            </a:r>
          </a:p>
          <a:p>
            <a:r>
              <a:rPr lang="en-ID"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81</a:t>
            </a:r>
          </a:p>
        </p:txBody>
      </p:sp>
      <p:sp>
        <p:nvSpPr>
          <p:cNvPr id="52" name="TextBox 51">
            <a:extLst>
              <a:ext uri="{FF2B5EF4-FFF2-40B4-BE49-F238E27FC236}">
                <a16:creationId xmlns:a16="http://schemas.microsoft.com/office/drawing/2014/main" id="{110CDF87-7E3F-4217-8983-BC2AA536BAA2}"/>
              </a:ext>
            </a:extLst>
          </p:cNvPr>
          <p:cNvSpPr txBox="1"/>
          <p:nvPr/>
        </p:nvSpPr>
        <p:spPr>
          <a:xfrm>
            <a:off x="8743113" y="3453794"/>
            <a:ext cx="2507015" cy="800219"/>
          </a:xfrm>
          <a:prstGeom prst="rect">
            <a:avLst/>
          </a:prstGeom>
          <a:noFill/>
        </p:spPr>
        <p:txBody>
          <a:bodyPr wrap="square" rtlCol="0">
            <a:spAutoFit/>
          </a:bodyPr>
          <a:lstStyle/>
          <a:p>
            <a:r>
              <a:rPr lang="en-ID" sz="28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Location</a:t>
            </a:r>
          </a:p>
          <a:p>
            <a:r>
              <a:rPr lang="en-ID"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Washington, DC</a:t>
            </a:r>
          </a:p>
        </p:txBody>
      </p:sp>
      <p:sp>
        <p:nvSpPr>
          <p:cNvPr id="54" name="TextBox 53">
            <a:extLst>
              <a:ext uri="{FF2B5EF4-FFF2-40B4-BE49-F238E27FC236}">
                <a16:creationId xmlns:a16="http://schemas.microsoft.com/office/drawing/2014/main" id="{40FE4314-D9F3-4282-9641-7F551BE69BB3}"/>
              </a:ext>
            </a:extLst>
          </p:cNvPr>
          <p:cNvSpPr txBox="1"/>
          <p:nvPr/>
        </p:nvSpPr>
        <p:spPr>
          <a:xfrm>
            <a:off x="8743113" y="4542783"/>
            <a:ext cx="2919362" cy="1354217"/>
          </a:xfrm>
          <a:prstGeom prst="rect">
            <a:avLst/>
          </a:prstGeom>
          <a:noFill/>
        </p:spPr>
        <p:txBody>
          <a:bodyPr wrap="square" rtlCol="0">
            <a:spAutoFit/>
          </a:bodyPr>
          <a:lstStyle/>
          <a:p>
            <a:r>
              <a:rPr lang="en-ID" sz="28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Landmarks</a:t>
            </a:r>
          </a:p>
          <a:p>
            <a:r>
              <a:rPr lang="en-ID"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National Zoo</a:t>
            </a:r>
          </a:p>
          <a:p>
            <a:r>
              <a:rPr lang="en-ID"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White House</a:t>
            </a:r>
          </a:p>
          <a:p>
            <a:r>
              <a:rPr lang="en-ID"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Embassy Row</a:t>
            </a:r>
          </a:p>
        </p:txBody>
      </p:sp>
      <p:pic>
        <p:nvPicPr>
          <p:cNvPr id="4" name="Picture Placeholder 3">
            <a:extLst>
              <a:ext uri="{FF2B5EF4-FFF2-40B4-BE49-F238E27FC236}">
                <a16:creationId xmlns:a16="http://schemas.microsoft.com/office/drawing/2014/main" id="{44B6A080-FA04-4E64-8842-BC3FF8874B0A}"/>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0045"/>
          <a:stretch/>
        </p:blipFill>
        <p:spPr>
          <a:xfrm>
            <a:off x="-4091" y="-7636"/>
            <a:ext cx="5346762" cy="3193143"/>
          </a:xfrm>
          <a:blipFill>
            <a:blip r:embed="rId3"/>
            <a:stretch>
              <a:fillRect/>
            </a:stretch>
          </a:blipFill>
        </p:spPr>
      </p:pic>
      <p:pic>
        <p:nvPicPr>
          <p:cNvPr id="5" name="Picture 4">
            <a:extLst>
              <a:ext uri="{FF2B5EF4-FFF2-40B4-BE49-F238E27FC236}">
                <a16:creationId xmlns:a16="http://schemas.microsoft.com/office/drawing/2014/main" id="{0CD25546-FD8F-49EB-BEF6-D627D60FFE1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3203639"/>
            <a:ext cx="2558004" cy="3651575"/>
          </a:xfrm>
          <a:prstGeom prst="rect">
            <a:avLst/>
          </a:prstGeom>
        </p:spPr>
      </p:pic>
      <p:pic>
        <p:nvPicPr>
          <p:cNvPr id="20" name="Picture 19">
            <a:extLst>
              <a:ext uri="{FF2B5EF4-FFF2-40B4-BE49-F238E27FC236}">
                <a16:creationId xmlns:a16="http://schemas.microsoft.com/office/drawing/2014/main" id="{6292FD77-CB59-4365-B534-19CDC683055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80945" y="3204394"/>
            <a:ext cx="2761727" cy="1790360"/>
          </a:xfrm>
          <a:prstGeom prst="rect">
            <a:avLst/>
          </a:prstGeom>
        </p:spPr>
      </p:pic>
      <p:pic>
        <p:nvPicPr>
          <p:cNvPr id="21" name="Picture 20">
            <a:extLst>
              <a:ext uri="{FF2B5EF4-FFF2-40B4-BE49-F238E27FC236}">
                <a16:creationId xmlns:a16="http://schemas.microsoft.com/office/drawing/2014/main" id="{648DE595-CB6F-4397-8E56-39A13612CAD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81619" y="5014092"/>
            <a:ext cx="2760378" cy="1841151"/>
          </a:xfrm>
          <a:prstGeom prst="rect">
            <a:avLst/>
          </a:prstGeom>
        </p:spPr>
      </p:pic>
      <p:sp>
        <p:nvSpPr>
          <p:cNvPr id="3" name="TextBox 2">
            <a:extLst>
              <a:ext uri="{FF2B5EF4-FFF2-40B4-BE49-F238E27FC236}">
                <a16:creationId xmlns:a16="http://schemas.microsoft.com/office/drawing/2014/main" id="{5D9FE971-B2B9-4146-A89C-531B885805E6}"/>
              </a:ext>
            </a:extLst>
          </p:cNvPr>
          <p:cNvSpPr txBox="1"/>
          <p:nvPr/>
        </p:nvSpPr>
        <p:spPr>
          <a:xfrm>
            <a:off x="5863549" y="5580505"/>
            <a:ext cx="1288919" cy="800219"/>
          </a:xfrm>
          <a:prstGeom prst="rect">
            <a:avLst/>
          </a:prstGeom>
          <a:noFill/>
        </p:spPr>
        <p:txBody>
          <a:bodyPr wrap="square" rtlCol="0">
            <a:spAutoFit/>
          </a:bodyPr>
          <a:lstStyle/>
          <a:p>
            <a:r>
              <a:rPr lang="en-US" sz="2800" b="1" dirty="0">
                <a:latin typeface="Montserrat" panose="00000500000000000000"/>
              </a:rPr>
              <a:t>Cost</a:t>
            </a:r>
          </a:p>
          <a:p>
            <a:r>
              <a:rPr lang="en-US" dirty="0">
                <a:latin typeface="Open Sans" panose="020B0606030504020204"/>
              </a:rPr>
              <a:t>$$</a:t>
            </a:r>
          </a:p>
        </p:txBody>
      </p:sp>
    </p:spTree>
    <p:extLst>
      <p:ext uri="{BB962C8B-B14F-4D97-AF65-F5344CB8AC3E}">
        <p14:creationId xmlns:p14="http://schemas.microsoft.com/office/powerpoint/2010/main" val="311384304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Parallelogram 54">
            <a:extLst>
              <a:ext uri="{FF2B5EF4-FFF2-40B4-BE49-F238E27FC236}">
                <a16:creationId xmlns:a16="http://schemas.microsoft.com/office/drawing/2014/main" id="{A0FF4642-1490-4646-A94E-051B4D2C6ECB}"/>
              </a:ext>
            </a:extLst>
          </p:cNvPr>
          <p:cNvSpPr/>
          <p:nvPr/>
        </p:nvSpPr>
        <p:spPr>
          <a:xfrm>
            <a:off x="8621324" y="-7635"/>
            <a:ext cx="3784109" cy="3481166"/>
          </a:xfrm>
          <a:prstGeom prst="parallelogram">
            <a:avLst>
              <a:gd name="adj" fmla="val 36976"/>
            </a:avLst>
          </a:prstGeom>
          <a:gradFill>
            <a:gsLst>
              <a:gs pos="0">
                <a:srgbClr val="FF0000"/>
              </a:gs>
              <a:gs pos="82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41" name="TextBox 40">
            <a:extLst>
              <a:ext uri="{FF2B5EF4-FFF2-40B4-BE49-F238E27FC236}">
                <a16:creationId xmlns:a16="http://schemas.microsoft.com/office/drawing/2014/main" id="{7709FADF-5128-4D03-AAD6-988B4A21FCC6}"/>
              </a:ext>
            </a:extLst>
          </p:cNvPr>
          <p:cNvSpPr txBox="1"/>
          <p:nvPr/>
        </p:nvSpPr>
        <p:spPr>
          <a:xfrm>
            <a:off x="5736493" y="417123"/>
            <a:ext cx="5693507" cy="646331"/>
          </a:xfrm>
          <a:prstGeom prst="rect">
            <a:avLst/>
          </a:prstGeom>
          <a:noFill/>
        </p:spPr>
        <p:txBody>
          <a:bodyPr wrap="square" rtlCol="0">
            <a:spAutoFit/>
          </a:bodyPr>
          <a:lstStyle/>
          <a:p>
            <a:r>
              <a:rPr lang="en-ID" sz="3600" b="1" cap="all"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Marriott Marquis</a:t>
            </a:r>
          </a:p>
        </p:txBody>
      </p:sp>
      <p:sp>
        <p:nvSpPr>
          <p:cNvPr id="44" name="TextBox 43">
            <a:extLst>
              <a:ext uri="{FF2B5EF4-FFF2-40B4-BE49-F238E27FC236}">
                <a16:creationId xmlns:a16="http://schemas.microsoft.com/office/drawing/2014/main" id="{8DB6A918-88D6-4009-9B50-29D1A506A594}"/>
              </a:ext>
            </a:extLst>
          </p:cNvPr>
          <p:cNvSpPr txBox="1"/>
          <p:nvPr/>
        </p:nvSpPr>
        <p:spPr>
          <a:xfrm>
            <a:off x="5736493" y="1243547"/>
            <a:ext cx="3326486" cy="276999"/>
          </a:xfrm>
          <a:prstGeom prst="rect">
            <a:avLst/>
          </a:prstGeom>
          <a:noFill/>
        </p:spPr>
        <p:txBody>
          <a:bodyPr wrap="square" rtlCol="0">
            <a:spAutoFit/>
          </a:bodyPr>
          <a:lstStyle/>
          <a:p>
            <a:r>
              <a:rPr lang="en-US" sz="1200" dirty="0">
                <a:solidFill>
                  <a:schemeClr val="bg1">
                    <a:lumMod val="50000"/>
                  </a:schemeClr>
                </a:solidFill>
                <a:latin typeface="Montserrat" panose="00000500000000000000" pitchFamily="2" charset="0"/>
                <a:ea typeface="Open Sans" panose="020B0606030504020204" pitchFamily="34" charset="0"/>
                <a:cs typeface="Open Sans" panose="020B0606030504020204" pitchFamily="34" charset="0"/>
              </a:rPr>
              <a:t>901 Massachusetts Ave NW, Washington, DC </a:t>
            </a:r>
            <a:endParaRPr lang="en-ID" sz="1200" b="1" dirty="0">
              <a:solidFill>
                <a:schemeClr val="bg1">
                  <a:lumMod val="50000"/>
                </a:schemeClr>
              </a:solidFill>
              <a:latin typeface="Montserrat" panose="00000500000000000000" pitchFamily="2" charset="0"/>
              <a:ea typeface="Open Sans" panose="020B0606030504020204" pitchFamily="34" charset="0"/>
              <a:cs typeface="Open Sans" panose="020B0606030504020204" pitchFamily="34" charset="0"/>
            </a:endParaRPr>
          </a:p>
        </p:txBody>
      </p:sp>
      <p:sp>
        <p:nvSpPr>
          <p:cNvPr id="47" name="TextBox 46">
            <a:extLst>
              <a:ext uri="{FF2B5EF4-FFF2-40B4-BE49-F238E27FC236}">
                <a16:creationId xmlns:a16="http://schemas.microsoft.com/office/drawing/2014/main" id="{A6A6A0D1-7857-4843-B3CA-20C26A42D499}"/>
              </a:ext>
            </a:extLst>
          </p:cNvPr>
          <p:cNvSpPr txBox="1"/>
          <p:nvPr/>
        </p:nvSpPr>
        <p:spPr>
          <a:xfrm>
            <a:off x="5855800" y="3484572"/>
            <a:ext cx="2295667" cy="800219"/>
          </a:xfrm>
          <a:prstGeom prst="rect">
            <a:avLst/>
          </a:prstGeom>
          <a:noFill/>
        </p:spPr>
        <p:txBody>
          <a:bodyPr wrap="square" rtlCol="0">
            <a:spAutoFit/>
          </a:bodyPr>
          <a:lstStyle/>
          <a:p>
            <a:r>
              <a:rPr lang="en-ID" sz="28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Guest Rooms</a:t>
            </a:r>
          </a:p>
          <a:p>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1,175</a:t>
            </a:r>
            <a:endParaRPr lang="en-ID"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TextBox 49">
            <a:extLst>
              <a:ext uri="{FF2B5EF4-FFF2-40B4-BE49-F238E27FC236}">
                <a16:creationId xmlns:a16="http://schemas.microsoft.com/office/drawing/2014/main" id="{6209BC05-385F-4056-BE9C-0BDF6074B957}"/>
              </a:ext>
            </a:extLst>
          </p:cNvPr>
          <p:cNvSpPr txBox="1"/>
          <p:nvPr/>
        </p:nvSpPr>
        <p:spPr>
          <a:xfrm>
            <a:off x="5850634" y="4546918"/>
            <a:ext cx="2770690" cy="800219"/>
          </a:xfrm>
          <a:prstGeom prst="rect">
            <a:avLst/>
          </a:prstGeom>
          <a:noFill/>
        </p:spPr>
        <p:txBody>
          <a:bodyPr wrap="square" rtlCol="0">
            <a:spAutoFit/>
          </a:bodyPr>
          <a:lstStyle/>
          <a:p>
            <a:r>
              <a:rPr lang="en-ID" sz="28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Meeting Rooms</a:t>
            </a:r>
          </a:p>
          <a:p>
            <a:r>
              <a:rPr lang="en-ID"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80</a:t>
            </a:r>
          </a:p>
        </p:txBody>
      </p:sp>
      <p:sp>
        <p:nvSpPr>
          <p:cNvPr id="52" name="TextBox 51">
            <a:extLst>
              <a:ext uri="{FF2B5EF4-FFF2-40B4-BE49-F238E27FC236}">
                <a16:creationId xmlns:a16="http://schemas.microsoft.com/office/drawing/2014/main" id="{110CDF87-7E3F-4217-8983-BC2AA536BAA2}"/>
              </a:ext>
            </a:extLst>
          </p:cNvPr>
          <p:cNvSpPr txBox="1"/>
          <p:nvPr/>
        </p:nvSpPr>
        <p:spPr>
          <a:xfrm>
            <a:off x="8743112" y="3478241"/>
            <a:ext cx="2153688" cy="800219"/>
          </a:xfrm>
          <a:prstGeom prst="rect">
            <a:avLst/>
          </a:prstGeom>
          <a:noFill/>
        </p:spPr>
        <p:txBody>
          <a:bodyPr wrap="square" rtlCol="0">
            <a:spAutoFit/>
          </a:bodyPr>
          <a:lstStyle/>
          <a:p>
            <a:r>
              <a:rPr lang="en-ID" sz="28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Location</a:t>
            </a:r>
          </a:p>
          <a:p>
            <a:r>
              <a:rPr lang="en-ID"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Washington, DC</a:t>
            </a:r>
          </a:p>
        </p:txBody>
      </p:sp>
      <p:sp>
        <p:nvSpPr>
          <p:cNvPr id="54" name="TextBox 53">
            <a:extLst>
              <a:ext uri="{FF2B5EF4-FFF2-40B4-BE49-F238E27FC236}">
                <a16:creationId xmlns:a16="http://schemas.microsoft.com/office/drawing/2014/main" id="{40FE4314-D9F3-4282-9641-7F551BE69BB3}"/>
              </a:ext>
            </a:extLst>
          </p:cNvPr>
          <p:cNvSpPr txBox="1"/>
          <p:nvPr/>
        </p:nvSpPr>
        <p:spPr>
          <a:xfrm>
            <a:off x="8743112" y="4542783"/>
            <a:ext cx="2958107" cy="1908215"/>
          </a:xfrm>
          <a:prstGeom prst="rect">
            <a:avLst/>
          </a:prstGeom>
          <a:noFill/>
        </p:spPr>
        <p:txBody>
          <a:bodyPr wrap="square" rtlCol="0">
            <a:spAutoFit/>
          </a:bodyPr>
          <a:lstStyle/>
          <a:p>
            <a:r>
              <a:rPr lang="en-ID" sz="28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Landmarks</a:t>
            </a:r>
          </a:p>
          <a:p>
            <a:r>
              <a:rPr lang="en-US"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The White House</a:t>
            </a:r>
          </a:p>
          <a:p>
            <a:r>
              <a:rPr lang="en-US"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The US Capitol</a:t>
            </a:r>
          </a:p>
          <a:p>
            <a:r>
              <a:rPr lang="en-US"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Library of Congress</a:t>
            </a:r>
          </a:p>
          <a:p>
            <a:r>
              <a:rPr lang="en-US"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Washington Monument</a:t>
            </a:r>
          </a:p>
          <a:p>
            <a:r>
              <a:rPr lang="en-US"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The Smithsonian Museums</a:t>
            </a:r>
          </a:p>
        </p:txBody>
      </p:sp>
      <p:sp>
        <p:nvSpPr>
          <p:cNvPr id="3" name="TextBox 2">
            <a:extLst>
              <a:ext uri="{FF2B5EF4-FFF2-40B4-BE49-F238E27FC236}">
                <a16:creationId xmlns:a16="http://schemas.microsoft.com/office/drawing/2014/main" id="{5D9FE971-B2B9-4146-A89C-531B885805E6}"/>
              </a:ext>
            </a:extLst>
          </p:cNvPr>
          <p:cNvSpPr txBox="1"/>
          <p:nvPr/>
        </p:nvSpPr>
        <p:spPr>
          <a:xfrm>
            <a:off x="5863549" y="5580505"/>
            <a:ext cx="1265671" cy="800219"/>
          </a:xfrm>
          <a:prstGeom prst="rect">
            <a:avLst/>
          </a:prstGeom>
          <a:noFill/>
        </p:spPr>
        <p:txBody>
          <a:bodyPr wrap="square" rtlCol="0">
            <a:spAutoFit/>
          </a:bodyPr>
          <a:lstStyle/>
          <a:p>
            <a:r>
              <a:rPr lang="en-US" sz="2800" b="1" dirty="0">
                <a:latin typeface="Montserrat" panose="00000500000000000000"/>
              </a:rPr>
              <a:t>Cost</a:t>
            </a:r>
          </a:p>
          <a:p>
            <a:r>
              <a:rPr lang="en-US" dirty="0">
                <a:latin typeface="Open Sans" panose="020B0606030504020204"/>
              </a:rPr>
              <a:t>$$$</a:t>
            </a:r>
          </a:p>
        </p:txBody>
      </p:sp>
      <p:pic>
        <p:nvPicPr>
          <p:cNvPr id="10" name="Picture Placeholder 9" descr="A large white building&#10;&#10;Description automatically generated">
            <a:extLst>
              <a:ext uri="{FF2B5EF4-FFF2-40B4-BE49-F238E27FC236}">
                <a16:creationId xmlns:a16="http://schemas.microsoft.com/office/drawing/2014/main" id="{5A6CBBC2-E4C2-4EBC-8CB1-9D8EEF28C57F}"/>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6" b="6"/>
          <a:stretch>
            <a:fillRect/>
          </a:stretch>
        </p:blipFill>
        <p:spPr>
          <a:xfrm>
            <a:off x="0" y="0"/>
            <a:ext cx="5349875" cy="6858000"/>
          </a:xfrm>
        </p:spPr>
      </p:pic>
      <p:sp>
        <p:nvSpPr>
          <p:cNvPr id="22" name="TextBox 21">
            <a:extLst>
              <a:ext uri="{FF2B5EF4-FFF2-40B4-BE49-F238E27FC236}">
                <a16:creationId xmlns:a16="http://schemas.microsoft.com/office/drawing/2014/main" id="{5DB64E0B-F768-46C2-BB7B-7957000B3AB7}"/>
              </a:ext>
            </a:extLst>
          </p:cNvPr>
          <p:cNvSpPr txBox="1"/>
          <p:nvPr/>
        </p:nvSpPr>
        <p:spPr>
          <a:xfrm>
            <a:off x="5736492" y="836131"/>
            <a:ext cx="5693507" cy="523220"/>
          </a:xfrm>
          <a:prstGeom prst="rect">
            <a:avLst/>
          </a:prstGeom>
          <a:noFill/>
        </p:spPr>
        <p:txBody>
          <a:bodyPr wrap="square" rtlCol="0">
            <a:spAutoFit/>
          </a:bodyPr>
          <a:lstStyle/>
          <a:p>
            <a:r>
              <a:rPr lang="en-ID" sz="2800" dirty="0">
                <a:solidFill>
                  <a:schemeClr val="tx1">
                    <a:lumMod val="75000"/>
                    <a:lumOff val="25000"/>
                  </a:schemeClr>
                </a:solidFill>
                <a:latin typeface="HelveticaNeueLT Std Thin" panose="020B0403020202020204" pitchFamily="34" charset="0"/>
                <a:ea typeface="Open Sans" panose="020B0606030504020204" pitchFamily="34" charset="0"/>
                <a:cs typeface="Open Sans" panose="020B0606030504020204" pitchFamily="34" charset="0"/>
              </a:rPr>
              <a:t>Washington, DC</a:t>
            </a:r>
          </a:p>
        </p:txBody>
      </p:sp>
    </p:spTree>
    <p:extLst>
      <p:ext uri="{BB962C8B-B14F-4D97-AF65-F5344CB8AC3E}">
        <p14:creationId xmlns:p14="http://schemas.microsoft.com/office/powerpoint/2010/main" val="184532647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Parallelogram 54">
            <a:extLst>
              <a:ext uri="{FF2B5EF4-FFF2-40B4-BE49-F238E27FC236}">
                <a16:creationId xmlns:a16="http://schemas.microsoft.com/office/drawing/2014/main" id="{A0FF4642-1490-4646-A94E-051B4D2C6ECB}"/>
              </a:ext>
            </a:extLst>
          </p:cNvPr>
          <p:cNvSpPr/>
          <p:nvPr/>
        </p:nvSpPr>
        <p:spPr>
          <a:xfrm>
            <a:off x="8621324" y="-7635"/>
            <a:ext cx="3784109" cy="3481166"/>
          </a:xfrm>
          <a:prstGeom prst="parallelogram">
            <a:avLst>
              <a:gd name="adj" fmla="val 36976"/>
            </a:avLst>
          </a:prstGeom>
          <a:gradFill>
            <a:gsLst>
              <a:gs pos="0">
                <a:schemeClr val="accent2"/>
              </a:gs>
              <a:gs pos="82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41" name="TextBox 40">
            <a:extLst>
              <a:ext uri="{FF2B5EF4-FFF2-40B4-BE49-F238E27FC236}">
                <a16:creationId xmlns:a16="http://schemas.microsoft.com/office/drawing/2014/main" id="{7709FADF-5128-4D03-AAD6-988B4A21FCC6}"/>
              </a:ext>
            </a:extLst>
          </p:cNvPr>
          <p:cNvSpPr txBox="1"/>
          <p:nvPr/>
        </p:nvSpPr>
        <p:spPr>
          <a:xfrm>
            <a:off x="5736493" y="378378"/>
            <a:ext cx="4140795" cy="646331"/>
          </a:xfrm>
          <a:prstGeom prst="rect">
            <a:avLst/>
          </a:prstGeom>
          <a:noFill/>
        </p:spPr>
        <p:txBody>
          <a:bodyPr wrap="square" rtlCol="0">
            <a:spAutoFit/>
          </a:bodyPr>
          <a:lstStyle/>
          <a:p>
            <a:r>
              <a:rPr lang="en-ID" sz="3600" b="1" cap="all"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Grand Hyatt </a:t>
            </a:r>
          </a:p>
        </p:txBody>
      </p:sp>
      <p:sp>
        <p:nvSpPr>
          <p:cNvPr id="44" name="TextBox 43">
            <a:extLst>
              <a:ext uri="{FF2B5EF4-FFF2-40B4-BE49-F238E27FC236}">
                <a16:creationId xmlns:a16="http://schemas.microsoft.com/office/drawing/2014/main" id="{8DB6A918-88D6-4009-9B50-29D1A506A594}"/>
              </a:ext>
            </a:extLst>
          </p:cNvPr>
          <p:cNvSpPr txBox="1"/>
          <p:nvPr/>
        </p:nvSpPr>
        <p:spPr>
          <a:xfrm>
            <a:off x="5765889" y="1226120"/>
            <a:ext cx="3326486" cy="276999"/>
          </a:xfrm>
          <a:prstGeom prst="rect">
            <a:avLst/>
          </a:prstGeom>
          <a:noFill/>
        </p:spPr>
        <p:txBody>
          <a:bodyPr wrap="square" rtlCol="0">
            <a:spAutoFit/>
          </a:bodyPr>
          <a:lstStyle/>
          <a:p>
            <a:r>
              <a:rPr lang="en-US" sz="1200" dirty="0">
                <a:solidFill>
                  <a:schemeClr val="bg1">
                    <a:lumMod val="50000"/>
                  </a:schemeClr>
                </a:solidFill>
                <a:latin typeface="Montserrat" panose="00000500000000000000" pitchFamily="2" charset="0"/>
                <a:ea typeface="Open Sans" panose="020B0606030504020204" pitchFamily="34" charset="0"/>
                <a:cs typeface="Open Sans" panose="020B0606030504020204" pitchFamily="34" charset="0"/>
              </a:rPr>
              <a:t>1000 H St NW, Washington, DC</a:t>
            </a:r>
            <a:endParaRPr lang="en-ID" sz="1200" b="1" dirty="0">
              <a:solidFill>
                <a:schemeClr val="bg1">
                  <a:lumMod val="50000"/>
                </a:schemeClr>
              </a:solidFill>
              <a:latin typeface="Montserrat" panose="00000500000000000000" pitchFamily="2" charset="0"/>
              <a:ea typeface="Open Sans" panose="020B0606030504020204" pitchFamily="34" charset="0"/>
              <a:cs typeface="Open Sans" panose="020B0606030504020204" pitchFamily="34" charset="0"/>
            </a:endParaRPr>
          </a:p>
        </p:txBody>
      </p:sp>
      <p:sp>
        <p:nvSpPr>
          <p:cNvPr id="47" name="TextBox 46">
            <a:extLst>
              <a:ext uri="{FF2B5EF4-FFF2-40B4-BE49-F238E27FC236}">
                <a16:creationId xmlns:a16="http://schemas.microsoft.com/office/drawing/2014/main" id="{A6A6A0D1-7857-4843-B3CA-20C26A42D499}"/>
              </a:ext>
            </a:extLst>
          </p:cNvPr>
          <p:cNvSpPr txBox="1"/>
          <p:nvPr/>
        </p:nvSpPr>
        <p:spPr>
          <a:xfrm>
            <a:off x="5855800" y="3484572"/>
            <a:ext cx="2295667" cy="800219"/>
          </a:xfrm>
          <a:prstGeom prst="rect">
            <a:avLst/>
          </a:prstGeom>
          <a:noFill/>
        </p:spPr>
        <p:txBody>
          <a:bodyPr wrap="square" rtlCol="0">
            <a:spAutoFit/>
          </a:bodyPr>
          <a:lstStyle/>
          <a:p>
            <a:r>
              <a:rPr lang="en-ID" sz="28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Guest Rooms</a:t>
            </a:r>
          </a:p>
          <a:p>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897</a:t>
            </a:r>
            <a:endParaRPr lang="en-ID"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TextBox 49">
            <a:extLst>
              <a:ext uri="{FF2B5EF4-FFF2-40B4-BE49-F238E27FC236}">
                <a16:creationId xmlns:a16="http://schemas.microsoft.com/office/drawing/2014/main" id="{6209BC05-385F-4056-BE9C-0BDF6074B957}"/>
              </a:ext>
            </a:extLst>
          </p:cNvPr>
          <p:cNvSpPr txBox="1"/>
          <p:nvPr/>
        </p:nvSpPr>
        <p:spPr>
          <a:xfrm>
            <a:off x="5850634" y="4546918"/>
            <a:ext cx="2901870" cy="800219"/>
          </a:xfrm>
          <a:prstGeom prst="rect">
            <a:avLst/>
          </a:prstGeom>
          <a:noFill/>
        </p:spPr>
        <p:txBody>
          <a:bodyPr wrap="square" rtlCol="0">
            <a:spAutoFit/>
          </a:bodyPr>
          <a:lstStyle/>
          <a:p>
            <a:r>
              <a:rPr lang="en-ID" sz="28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Meeting Rooms</a:t>
            </a:r>
          </a:p>
          <a:p>
            <a:r>
              <a:rPr lang="en-ID"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39</a:t>
            </a:r>
          </a:p>
        </p:txBody>
      </p:sp>
      <p:sp>
        <p:nvSpPr>
          <p:cNvPr id="52" name="TextBox 51">
            <a:extLst>
              <a:ext uri="{FF2B5EF4-FFF2-40B4-BE49-F238E27FC236}">
                <a16:creationId xmlns:a16="http://schemas.microsoft.com/office/drawing/2014/main" id="{110CDF87-7E3F-4217-8983-BC2AA536BAA2}"/>
              </a:ext>
            </a:extLst>
          </p:cNvPr>
          <p:cNvSpPr txBox="1"/>
          <p:nvPr/>
        </p:nvSpPr>
        <p:spPr>
          <a:xfrm>
            <a:off x="8743113" y="3428811"/>
            <a:ext cx="2153688" cy="800219"/>
          </a:xfrm>
          <a:prstGeom prst="rect">
            <a:avLst/>
          </a:prstGeom>
          <a:noFill/>
        </p:spPr>
        <p:txBody>
          <a:bodyPr wrap="square" rtlCol="0">
            <a:spAutoFit/>
          </a:bodyPr>
          <a:lstStyle/>
          <a:p>
            <a:r>
              <a:rPr lang="en-ID" sz="28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Location</a:t>
            </a:r>
          </a:p>
          <a:p>
            <a:r>
              <a:rPr lang="en-ID"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Washington, DC</a:t>
            </a:r>
          </a:p>
        </p:txBody>
      </p:sp>
      <p:sp>
        <p:nvSpPr>
          <p:cNvPr id="54" name="TextBox 53">
            <a:extLst>
              <a:ext uri="{FF2B5EF4-FFF2-40B4-BE49-F238E27FC236}">
                <a16:creationId xmlns:a16="http://schemas.microsoft.com/office/drawing/2014/main" id="{40FE4314-D9F3-4282-9641-7F551BE69BB3}"/>
              </a:ext>
            </a:extLst>
          </p:cNvPr>
          <p:cNvSpPr txBox="1"/>
          <p:nvPr/>
        </p:nvSpPr>
        <p:spPr>
          <a:xfrm>
            <a:off x="8743113" y="4542783"/>
            <a:ext cx="3175084" cy="1908215"/>
          </a:xfrm>
          <a:prstGeom prst="rect">
            <a:avLst/>
          </a:prstGeom>
          <a:noFill/>
        </p:spPr>
        <p:txBody>
          <a:bodyPr wrap="square" rtlCol="0">
            <a:spAutoFit/>
          </a:bodyPr>
          <a:lstStyle/>
          <a:p>
            <a:r>
              <a:rPr lang="en-ID" sz="28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Landmarks</a:t>
            </a:r>
          </a:p>
          <a:p>
            <a:r>
              <a:rPr lang="en-US"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The White House</a:t>
            </a:r>
          </a:p>
          <a:p>
            <a:r>
              <a:rPr lang="en-US"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The US Capitol</a:t>
            </a:r>
          </a:p>
          <a:p>
            <a:r>
              <a:rPr lang="en-US"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Library of Congress</a:t>
            </a:r>
          </a:p>
          <a:p>
            <a:r>
              <a:rPr lang="en-US"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Washington Monument</a:t>
            </a:r>
          </a:p>
          <a:p>
            <a:r>
              <a:rPr lang="en-US"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The Smithsonian Museums</a:t>
            </a:r>
          </a:p>
        </p:txBody>
      </p:sp>
      <p:sp>
        <p:nvSpPr>
          <p:cNvPr id="3" name="TextBox 2">
            <a:extLst>
              <a:ext uri="{FF2B5EF4-FFF2-40B4-BE49-F238E27FC236}">
                <a16:creationId xmlns:a16="http://schemas.microsoft.com/office/drawing/2014/main" id="{5D9FE971-B2B9-4146-A89C-531B885805E6}"/>
              </a:ext>
            </a:extLst>
          </p:cNvPr>
          <p:cNvSpPr txBox="1"/>
          <p:nvPr/>
        </p:nvSpPr>
        <p:spPr>
          <a:xfrm>
            <a:off x="5850634" y="5558750"/>
            <a:ext cx="1645380" cy="861774"/>
          </a:xfrm>
          <a:prstGeom prst="rect">
            <a:avLst/>
          </a:prstGeom>
          <a:noFill/>
        </p:spPr>
        <p:txBody>
          <a:bodyPr wrap="square" rtlCol="0">
            <a:spAutoFit/>
          </a:bodyPr>
          <a:lstStyle/>
          <a:p>
            <a:r>
              <a:rPr lang="en-US" sz="3200" b="1" dirty="0">
                <a:latin typeface="Montserrat" panose="00000500000000000000"/>
              </a:rPr>
              <a:t>Cost</a:t>
            </a:r>
          </a:p>
          <a:p>
            <a:r>
              <a:rPr lang="en-US" dirty="0">
                <a:latin typeface="Open Sans" panose="020B0606030504020204"/>
              </a:rPr>
              <a:t>$$</a:t>
            </a:r>
          </a:p>
        </p:txBody>
      </p:sp>
      <p:pic>
        <p:nvPicPr>
          <p:cNvPr id="8" name="Picture Placeholder 7" descr="A large white building in a city&#10;&#10;Description automatically generated">
            <a:extLst>
              <a:ext uri="{FF2B5EF4-FFF2-40B4-BE49-F238E27FC236}">
                <a16:creationId xmlns:a16="http://schemas.microsoft.com/office/drawing/2014/main" id="{8DBB0DD7-94A2-4F93-915A-B5B9D21B500E}"/>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68" r="68"/>
          <a:stretch>
            <a:fillRect/>
          </a:stretch>
        </p:blipFill>
        <p:spPr>
          <a:xfrm>
            <a:off x="0" y="-189"/>
            <a:ext cx="5341938" cy="6858001"/>
          </a:xfrm>
        </p:spPr>
      </p:pic>
      <p:sp>
        <p:nvSpPr>
          <p:cNvPr id="18" name="TextBox 17">
            <a:extLst>
              <a:ext uri="{FF2B5EF4-FFF2-40B4-BE49-F238E27FC236}">
                <a16:creationId xmlns:a16="http://schemas.microsoft.com/office/drawing/2014/main" id="{2841744A-DF17-453B-ADC4-245BC66881A0}"/>
              </a:ext>
            </a:extLst>
          </p:cNvPr>
          <p:cNvSpPr txBox="1"/>
          <p:nvPr/>
        </p:nvSpPr>
        <p:spPr>
          <a:xfrm>
            <a:off x="5736493" y="818386"/>
            <a:ext cx="4140795" cy="523220"/>
          </a:xfrm>
          <a:prstGeom prst="rect">
            <a:avLst/>
          </a:prstGeom>
          <a:noFill/>
        </p:spPr>
        <p:txBody>
          <a:bodyPr wrap="square" rtlCol="0">
            <a:spAutoFit/>
          </a:bodyPr>
          <a:lstStyle/>
          <a:p>
            <a:r>
              <a:rPr lang="en-ID" sz="2800" b="1" dirty="0">
                <a:solidFill>
                  <a:schemeClr val="tx1">
                    <a:lumMod val="75000"/>
                    <a:lumOff val="25000"/>
                  </a:schemeClr>
                </a:solidFill>
                <a:latin typeface="HelveticaNeueLT Std Thin" panose="020B0403020202020204" pitchFamily="34" charset="0"/>
                <a:ea typeface="Open Sans" panose="020B0606030504020204" pitchFamily="34" charset="0"/>
                <a:cs typeface="Open Sans" panose="020B0606030504020204" pitchFamily="34" charset="0"/>
              </a:rPr>
              <a:t>Washington</a:t>
            </a:r>
          </a:p>
        </p:txBody>
      </p:sp>
    </p:spTree>
    <p:extLst>
      <p:ext uri="{BB962C8B-B14F-4D97-AF65-F5344CB8AC3E}">
        <p14:creationId xmlns:p14="http://schemas.microsoft.com/office/powerpoint/2010/main" val="2660810652"/>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A sunset over a body of water&#10;&#10;Description automatically generated">
            <a:extLst>
              <a:ext uri="{FF2B5EF4-FFF2-40B4-BE49-F238E27FC236}">
                <a16:creationId xmlns:a16="http://schemas.microsoft.com/office/drawing/2014/main" id="{1557D409-3E02-4F7D-BBDC-BA5E06567B82}"/>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1702" r="2375" b="26969"/>
          <a:stretch/>
        </p:blipFill>
        <p:spPr>
          <a:xfrm>
            <a:off x="0" y="3764131"/>
            <a:ext cx="12192000" cy="3091404"/>
          </a:xfrm>
        </p:spPr>
      </p:pic>
      <p:sp>
        <p:nvSpPr>
          <p:cNvPr id="33" name="Parallelogram 32">
            <a:extLst>
              <a:ext uri="{FF2B5EF4-FFF2-40B4-BE49-F238E27FC236}">
                <a16:creationId xmlns:a16="http://schemas.microsoft.com/office/drawing/2014/main" id="{9B5BE235-C5D6-4B91-B189-ACCBD08A8A3C}"/>
              </a:ext>
            </a:extLst>
          </p:cNvPr>
          <p:cNvSpPr/>
          <p:nvPr/>
        </p:nvSpPr>
        <p:spPr>
          <a:xfrm rot="10800000">
            <a:off x="-22600" y="358134"/>
            <a:ext cx="3338911" cy="3405998"/>
          </a:xfrm>
          <a:prstGeom prst="parallelogram">
            <a:avLst>
              <a:gd name="adj" fmla="val 36976"/>
            </a:avLst>
          </a:prstGeom>
          <a:gradFill>
            <a:gsLst>
              <a:gs pos="0">
                <a:srgbClr val="79E5FF"/>
              </a:gs>
              <a:gs pos="82000">
                <a:srgbClr val="79E5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18" name="Rectangle 17">
            <a:extLst>
              <a:ext uri="{FF2B5EF4-FFF2-40B4-BE49-F238E27FC236}">
                <a16:creationId xmlns:a16="http://schemas.microsoft.com/office/drawing/2014/main" id="{DDFA3879-36AC-4575-BF55-2CAED081BB85}"/>
              </a:ext>
            </a:extLst>
          </p:cNvPr>
          <p:cNvSpPr/>
          <p:nvPr/>
        </p:nvSpPr>
        <p:spPr>
          <a:xfrm>
            <a:off x="-1" y="3761668"/>
            <a:ext cx="12192000" cy="3093867"/>
          </a:xfrm>
          <a:prstGeom prst="rect">
            <a:avLst/>
          </a:prstGeom>
          <a:solidFill>
            <a:srgbClr val="215FC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19" name="TextBox 18">
            <a:extLst>
              <a:ext uri="{FF2B5EF4-FFF2-40B4-BE49-F238E27FC236}">
                <a16:creationId xmlns:a16="http://schemas.microsoft.com/office/drawing/2014/main" id="{B78AE452-DBDF-4D25-B5AE-2CD51FA77B8A}"/>
              </a:ext>
            </a:extLst>
          </p:cNvPr>
          <p:cNvSpPr txBox="1"/>
          <p:nvPr/>
        </p:nvSpPr>
        <p:spPr>
          <a:xfrm>
            <a:off x="3507107" y="2411672"/>
            <a:ext cx="3610509" cy="1015663"/>
          </a:xfrm>
          <a:prstGeom prst="rect">
            <a:avLst/>
          </a:prstGeom>
          <a:noFill/>
        </p:spPr>
        <p:txBody>
          <a:bodyPr wrap="square" rtlCol="0">
            <a:spAutoFit/>
          </a:bodyPr>
          <a:lstStyle/>
          <a:p>
            <a:r>
              <a:rPr lang="en-ID" sz="2800" dirty="0">
                <a:solidFill>
                  <a:schemeClr val="tx1">
                    <a:lumMod val="75000"/>
                    <a:lumOff val="25000"/>
                  </a:schemeClr>
                </a:solidFill>
                <a:latin typeface="HelveticaNeueLT Std Thin" panose="020B0403020202020204" pitchFamily="34" charset="0"/>
                <a:ea typeface="Open Sans" panose="020B0606030504020204" pitchFamily="34" charset="0"/>
                <a:cs typeface="Open Sans" panose="020B0606030504020204" pitchFamily="34" charset="0"/>
              </a:rPr>
              <a:t>Janine</a:t>
            </a:r>
            <a:r>
              <a:rPr lang="en-ID" sz="2800"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 </a:t>
            </a:r>
          </a:p>
          <a:p>
            <a:r>
              <a:rPr lang="en-ID" sz="3200" b="1" dirty="0" err="1">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Spinola</a:t>
            </a:r>
            <a:r>
              <a:rPr lang="en-ID" sz="32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 Taylor, EdD. </a:t>
            </a:r>
          </a:p>
        </p:txBody>
      </p:sp>
      <p:sp>
        <p:nvSpPr>
          <p:cNvPr id="22" name="TextBox 21">
            <a:extLst>
              <a:ext uri="{FF2B5EF4-FFF2-40B4-BE49-F238E27FC236}">
                <a16:creationId xmlns:a16="http://schemas.microsoft.com/office/drawing/2014/main" id="{937463A6-8A05-4AB8-9D0D-FE3E0BC71651}"/>
              </a:ext>
            </a:extLst>
          </p:cNvPr>
          <p:cNvSpPr txBox="1"/>
          <p:nvPr/>
        </p:nvSpPr>
        <p:spPr>
          <a:xfrm>
            <a:off x="717434" y="4201001"/>
            <a:ext cx="10757129" cy="2409506"/>
          </a:xfrm>
          <a:prstGeom prst="rect">
            <a:avLst/>
          </a:prstGeom>
          <a:noFill/>
        </p:spPr>
        <p:txBody>
          <a:bodyPr wrap="square" rtlCol="0">
            <a:spAutoFit/>
          </a:bodyPr>
          <a:lstStyle/>
          <a:p>
            <a:pPr algn="just">
              <a:lnSpc>
                <a:spcPct val="200000"/>
              </a:lnSpc>
            </a:pPr>
            <a:r>
              <a:rPr lang="en-US"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Janine </a:t>
            </a:r>
            <a:r>
              <a:rPr lang="en-US" sz="11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Spinola</a:t>
            </a:r>
            <a:r>
              <a:rPr lang="en-US"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Taylor </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has over 20 years experience in non-profit, for profit, federal, and state government agencies for the following agencies: Internal Revenue Service and Executive Office of Health and Human Services as an auditor for Medicaid and revenue manager for the Commonwealth of Massachusetts wherein she managed 691 million dollars. She has conducted youth workshops entitled “Why are you afraid to be a Lady?” Janine was co-presenter with her son Henry for Boston Public School’s Bridging the Gap Conference. Together they addressed family engagement and their workshop was titled “Collages, Mosaics and Tiles.” She served two years as program coordinator for the Coca-Cola Pre-College Leadership Program at Morehouse College, which serves 30 young men selected for participation across the United States. Her oral history is registered in the United States Library of Congress. Presently, she serves as Assistant Professor at Springfield College, School of Social Work and Behavioral Sciences whereby she is the progenitor of the Organizational Leadership program.</a:t>
            </a:r>
            <a:endParaRPr lang="en-ID" sz="1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Placeholder 3">
            <a:extLst>
              <a:ext uri="{FF2B5EF4-FFF2-40B4-BE49-F238E27FC236}">
                <a16:creationId xmlns:a16="http://schemas.microsoft.com/office/drawing/2014/main" id="{0815ED3D-5E8A-4AB4-8E57-2668C2CCC54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818819" y="1617842"/>
            <a:ext cx="2651460" cy="2593639"/>
          </a:xfrm>
          <a:effectLst>
            <a:outerShdw blurRad="50800" dist="38100" dir="2700000" algn="tl" rotWithShape="0">
              <a:prstClr val="black">
                <a:alpha val="40000"/>
              </a:prstClr>
            </a:outerShdw>
          </a:effectLst>
        </p:spPr>
      </p:pic>
      <p:sp>
        <p:nvSpPr>
          <p:cNvPr id="38" name="TextBox 37">
            <a:extLst>
              <a:ext uri="{FF2B5EF4-FFF2-40B4-BE49-F238E27FC236}">
                <a16:creationId xmlns:a16="http://schemas.microsoft.com/office/drawing/2014/main" id="{3316E9E5-1F8D-4BF9-A215-24B0CE68A651}"/>
              </a:ext>
            </a:extLst>
          </p:cNvPr>
          <p:cNvSpPr txBox="1"/>
          <p:nvPr/>
        </p:nvSpPr>
        <p:spPr>
          <a:xfrm>
            <a:off x="401146" y="355671"/>
            <a:ext cx="4733960" cy="523220"/>
          </a:xfrm>
          <a:prstGeom prst="rect">
            <a:avLst/>
          </a:prstGeom>
          <a:noFill/>
        </p:spPr>
        <p:txBody>
          <a:bodyPr wrap="square" rtlCol="0">
            <a:spAutoFit/>
          </a:bodyPr>
          <a:lstStyle/>
          <a:p>
            <a:r>
              <a:rPr lang="en-ID" sz="2800" dirty="0">
                <a:solidFill>
                  <a:schemeClr val="tx1">
                    <a:lumMod val="75000"/>
                    <a:lumOff val="25000"/>
                  </a:schemeClr>
                </a:solidFill>
                <a:latin typeface="HelveticaNeueLT Std Thin" panose="020B0403020202020204" pitchFamily="34" charset="0"/>
                <a:ea typeface="Open Sans" panose="020B0606030504020204" pitchFamily="34" charset="0"/>
                <a:cs typeface="Open Sans" panose="020B0606030504020204" pitchFamily="34" charset="0"/>
              </a:rPr>
              <a:t>Meet the 2021 NOHS</a:t>
            </a:r>
            <a:endParaRPr lang="en-ID" sz="48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1C0B4782-6ADF-4295-810E-013C980F4951}"/>
              </a:ext>
            </a:extLst>
          </p:cNvPr>
          <p:cNvSpPr txBox="1"/>
          <p:nvPr/>
        </p:nvSpPr>
        <p:spPr>
          <a:xfrm>
            <a:off x="385648" y="599963"/>
            <a:ext cx="7348007" cy="830997"/>
          </a:xfrm>
          <a:prstGeom prst="rect">
            <a:avLst/>
          </a:prstGeom>
          <a:noFill/>
        </p:spPr>
        <p:txBody>
          <a:bodyPr wrap="square" rtlCol="0">
            <a:spAutoFit/>
          </a:bodyPr>
          <a:lstStyle/>
          <a:p>
            <a:r>
              <a:rPr lang="en-ID" sz="48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Conference Coordinator</a:t>
            </a:r>
          </a:p>
        </p:txBody>
      </p:sp>
      <p:pic>
        <p:nvPicPr>
          <p:cNvPr id="27" name="Picture 26" descr="A close up of a logo&#10;&#10;Description automatically generated">
            <a:extLst>
              <a:ext uri="{FF2B5EF4-FFF2-40B4-BE49-F238E27FC236}">
                <a16:creationId xmlns:a16="http://schemas.microsoft.com/office/drawing/2014/main" id="{718F071B-BA78-4CEC-8367-25D7D6941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6419" y="1410878"/>
            <a:ext cx="4881967" cy="1851050"/>
          </a:xfrm>
          <a:prstGeom prst="rect">
            <a:avLst/>
          </a:prstGeom>
        </p:spPr>
      </p:pic>
    </p:spTree>
    <p:extLst>
      <p:ext uri="{BB962C8B-B14F-4D97-AF65-F5344CB8AC3E}">
        <p14:creationId xmlns:p14="http://schemas.microsoft.com/office/powerpoint/2010/main" val="256194690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inside of a building&#10;&#10;Description automatically generated">
            <a:extLst>
              <a:ext uri="{FF2B5EF4-FFF2-40B4-BE49-F238E27FC236}">
                <a16:creationId xmlns:a16="http://schemas.microsoft.com/office/drawing/2014/main" id="{A95E4D65-DC44-4C7E-A3A1-096670658EBE}"/>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5311"/>
          <a:stretch/>
        </p:blipFill>
        <p:spPr>
          <a:xfrm>
            <a:off x="8964" y="3780851"/>
            <a:ext cx="12191999" cy="3059502"/>
          </a:xfrm>
          <a:prstGeom prst="rect">
            <a:avLst/>
          </a:prstGeom>
        </p:spPr>
      </p:pic>
      <p:sp>
        <p:nvSpPr>
          <p:cNvPr id="22" name="Rectangle 21">
            <a:extLst>
              <a:ext uri="{FF2B5EF4-FFF2-40B4-BE49-F238E27FC236}">
                <a16:creationId xmlns:a16="http://schemas.microsoft.com/office/drawing/2014/main" id="{2F5F062F-D30F-4F69-A2EF-CD4EA687513D}"/>
              </a:ext>
            </a:extLst>
          </p:cNvPr>
          <p:cNvSpPr/>
          <p:nvPr/>
        </p:nvSpPr>
        <p:spPr>
          <a:xfrm>
            <a:off x="1215" y="3762884"/>
            <a:ext cx="12192000" cy="3093867"/>
          </a:xfrm>
          <a:prstGeom prst="rect">
            <a:avLst/>
          </a:prstGeom>
          <a:solidFill>
            <a:srgbClr val="215FC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20" name="Parallelogram 19">
            <a:extLst>
              <a:ext uri="{FF2B5EF4-FFF2-40B4-BE49-F238E27FC236}">
                <a16:creationId xmlns:a16="http://schemas.microsoft.com/office/drawing/2014/main" id="{F946B7F1-F9DF-437E-9BDF-C0FF43CEC406}"/>
              </a:ext>
            </a:extLst>
          </p:cNvPr>
          <p:cNvSpPr/>
          <p:nvPr/>
        </p:nvSpPr>
        <p:spPr>
          <a:xfrm rot="10800000">
            <a:off x="-3532" y="1552181"/>
            <a:ext cx="2721616" cy="2218452"/>
          </a:xfrm>
          <a:prstGeom prst="parallelogram">
            <a:avLst>
              <a:gd name="adj" fmla="val 36976"/>
            </a:avLst>
          </a:prstGeom>
          <a:gradFill>
            <a:gsLst>
              <a:gs pos="0">
                <a:srgbClr val="79E5FF"/>
              </a:gs>
              <a:gs pos="82000">
                <a:srgbClr val="79E5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17" name="TextBox 16">
            <a:extLst>
              <a:ext uri="{FF2B5EF4-FFF2-40B4-BE49-F238E27FC236}">
                <a16:creationId xmlns:a16="http://schemas.microsoft.com/office/drawing/2014/main" id="{AD58D4B9-5804-49FF-9878-474B94B49813}"/>
              </a:ext>
            </a:extLst>
          </p:cNvPr>
          <p:cNvSpPr txBox="1"/>
          <p:nvPr/>
        </p:nvSpPr>
        <p:spPr>
          <a:xfrm>
            <a:off x="626087" y="4490371"/>
            <a:ext cx="2629277" cy="369332"/>
          </a:xfrm>
          <a:prstGeom prst="rect">
            <a:avLst/>
          </a:prstGeom>
          <a:noFill/>
        </p:spPr>
        <p:txBody>
          <a:bodyPr wrap="square" rtlCol="0">
            <a:spAutoFit/>
          </a:bodyPr>
          <a:lstStyle/>
          <a:p>
            <a:r>
              <a:rPr lang="en-ID" b="1" dirty="0">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Glenn Kinnard-Brown</a:t>
            </a:r>
          </a:p>
        </p:txBody>
      </p:sp>
      <p:sp>
        <p:nvSpPr>
          <p:cNvPr id="18" name="TextBox 17">
            <a:extLst>
              <a:ext uri="{FF2B5EF4-FFF2-40B4-BE49-F238E27FC236}">
                <a16:creationId xmlns:a16="http://schemas.microsoft.com/office/drawing/2014/main" id="{85015D60-04A9-4843-99C6-5853D75BECA8}"/>
              </a:ext>
            </a:extLst>
          </p:cNvPr>
          <p:cNvSpPr txBox="1"/>
          <p:nvPr/>
        </p:nvSpPr>
        <p:spPr>
          <a:xfrm>
            <a:off x="647916" y="4755803"/>
            <a:ext cx="3130679" cy="461665"/>
          </a:xfrm>
          <a:prstGeom prst="rect">
            <a:avLst/>
          </a:prstGeom>
          <a:noFill/>
        </p:spPr>
        <p:txBody>
          <a:bodyPr wrap="square" rtlCol="0">
            <a:spAutoFit/>
          </a:bodyPr>
          <a:lstStyle/>
          <a:p>
            <a:r>
              <a:rPr lang="en-ID" sz="1200" dirty="0">
                <a:solidFill>
                  <a:schemeClr val="bg1"/>
                </a:solidFill>
                <a:latin typeface="HelveticaNeueLT Std Thin" panose="020B0403020202020204" pitchFamily="34" charset="0"/>
                <a:ea typeface="Open Sans" panose="020B0606030504020204" pitchFamily="34" charset="0"/>
                <a:cs typeface="Open Sans" panose="020B0606030504020204" pitchFamily="34" charset="0"/>
              </a:rPr>
              <a:t>Deputy Director </a:t>
            </a:r>
          </a:p>
          <a:p>
            <a:r>
              <a:rPr lang="en-ID" sz="1200" dirty="0">
                <a:solidFill>
                  <a:schemeClr val="bg1"/>
                </a:solidFill>
                <a:latin typeface="HelveticaNeueLT Std Thin" panose="020B0403020202020204" pitchFamily="34" charset="0"/>
                <a:ea typeface="Open Sans" panose="020B0606030504020204" pitchFamily="34" charset="0"/>
                <a:cs typeface="Open Sans" panose="020B0606030504020204" pitchFamily="34" charset="0"/>
              </a:rPr>
              <a:t>National Center for Juvenile Justice Reform</a:t>
            </a:r>
          </a:p>
        </p:txBody>
      </p:sp>
      <p:sp>
        <p:nvSpPr>
          <p:cNvPr id="29" name="TextBox 28">
            <a:extLst>
              <a:ext uri="{FF2B5EF4-FFF2-40B4-BE49-F238E27FC236}">
                <a16:creationId xmlns:a16="http://schemas.microsoft.com/office/drawing/2014/main" id="{C9F5D86C-A84D-4E87-98E7-7DFB099CAD5D}"/>
              </a:ext>
            </a:extLst>
          </p:cNvPr>
          <p:cNvSpPr txBox="1"/>
          <p:nvPr/>
        </p:nvSpPr>
        <p:spPr>
          <a:xfrm>
            <a:off x="374293" y="379398"/>
            <a:ext cx="4733960" cy="523220"/>
          </a:xfrm>
          <a:prstGeom prst="rect">
            <a:avLst/>
          </a:prstGeom>
          <a:noFill/>
        </p:spPr>
        <p:txBody>
          <a:bodyPr wrap="square" rtlCol="0">
            <a:spAutoFit/>
          </a:bodyPr>
          <a:lstStyle/>
          <a:p>
            <a:r>
              <a:rPr lang="en-ID" sz="2800" dirty="0">
                <a:solidFill>
                  <a:schemeClr val="tx1">
                    <a:lumMod val="75000"/>
                    <a:lumOff val="25000"/>
                  </a:schemeClr>
                </a:solidFill>
                <a:latin typeface="HelveticaNeueLT Std Thin" panose="020B0403020202020204" pitchFamily="34" charset="0"/>
                <a:ea typeface="Open Sans" panose="020B0606030504020204" pitchFamily="34" charset="0"/>
                <a:cs typeface="Open Sans" panose="020B0606030504020204" pitchFamily="34" charset="0"/>
              </a:rPr>
              <a:t>Meet the 2021 NOHS</a:t>
            </a:r>
            <a:endParaRPr lang="en-ID" sz="48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endParaRPr>
          </a:p>
        </p:txBody>
      </p:sp>
      <p:pic>
        <p:nvPicPr>
          <p:cNvPr id="38" name="Picture Placeholder 37">
            <a:extLst>
              <a:ext uri="{FF2B5EF4-FFF2-40B4-BE49-F238E27FC236}">
                <a16:creationId xmlns:a16="http://schemas.microsoft.com/office/drawing/2014/main" id="{49576745-2A36-466F-9BA9-93CC973C551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520886" y="2374177"/>
            <a:ext cx="2263333" cy="2213977"/>
          </a:xfrm>
          <a:noFill/>
          <a:ln>
            <a:noFill/>
          </a:ln>
          <a:effectLst>
            <a:outerShdw blurRad="50800" dist="38100" dir="2700000" algn="tl" rotWithShape="0">
              <a:prstClr val="black">
                <a:alpha val="40000"/>
              </a:prstClr>
            </a:outerShdw>
          </a:effectLst>
        </p:spPr>
      </p:pic>
      <p:pic>
        <p:nvPicPr>
          <p:cNvPr id="39" name="Picture 38">
            <a:extLst>
              <a:ext uri="{FF2B5EF4-FFF2-40B4-BE49-F238E27FC236}">
                <a16:creationId xmlns:a16="http://schemas.microsoft.com/office/drawing/2014/main" id="{1B5E3592-D5A2-4BBF-BA52-82F9859E19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65010" y="2322668"/>
            <a:ext cx="2267909" cy="2218452"/>
          </a:xfrm>
          <a:prstGeom prst="rect">
            <a:avLst/>
          </a:prstGeom>
          <a:effectLst>
            <a:outerShdw blurRad="50800" dist="38100" dir="2700000" algn="tl" rotWithShape="0">
              <a:prstClr val="black">
                <a:alpha val="40000"/>
              </a:prstClr>
            </a:outerShdw>
          </a:effectLst>
        </p:spPr>
      </p:pic>
      <p:pic>
        <p:nvPicPr>
          <p:cNvPr id="40" name="Picture 39">
            <a:extLst>
              <a:ext uri="{FF2B5EF4-FFF2-40B4-BE49-F238E27FC236}">
                <a16:creationId xmlns:a16="http://schemas.microsoft.com/office/drawing/2014/main" id="{A2BDC5B3-2AC5-4E9D-999C-47F3D3B67C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34250" y="2322668"/>
            <a:ext cx="2267909" cy="2218452"/>
          </a:xfrm>
          <a:prstGeom prst="rect">
            <a:avLst/>
          </a:prstGeom>
          <a:effectLst>
            <a:outerShdw blurRad="50800" dist="38100" dir="2700000" algn="tl" rotWithShape="0">
              <a:prstClr val="black">
                <a:alpha val="40000"/>
              </a:prstClr>
            </a:outerShdw>
          </a:effectLst>
        </p:spPr>
      </p:pic>
      <p:sp>
        <p:nvSpPr>
          <p:cNvPr id="41" name="TextBox 40">
            <a:extLst>
              <a:ext uri="{FF2B5EF4-FFF2-40B4-BE49-F238E27FC236}">
                <a16:creationId xmlns:a16="http://schemas.microsoft.com/office/drawing/2014/main" id="{1015EDA2-5C9F-43C8-B004-C30D16301847}"/>
              </a:ext>
            </a:extLst>
          </p:cNvPr>
          <p:cNvSpPr txBox="1"/>
          <p:nvPr/>
        </p:nvSpPr>
        <p:spPr>
          <a:xfrm>
            <a:off x="351046" y="631439"/>
            <a:ext cx="6152281" cy="830997"/>
          </a:xfrm>
          <a:prstGeom prst="rect">
            <a:avLst/>
          </a:prstGeom>
          <a:noFill/>
        </p:spPr>
        <p:txBody>
          <a:bodyPr wrap="square" rtlCol="0">
            <a:spAutoFit/>
          </a:bodyPr>
          <a:lstStyle/>
          <a:p>
            <a:r>
              <a:rPr lang="en-ID" sz="48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DC Scouting Committee</a:t>
            </a:r>
          </a:p>
        </p:txBody>
      </p:sp>
      <p:sp>
        <p:nvSpPr>
          <p:cNvPr id="43" name="TextBox 42">
            <a:extLst>
              <a:ext uri="{FF2B5EF4-FFF2-40B4-BE49-F238E27FC236}">
                <a16:creationId xmlns:a16="http://schemas.microsoft.com/office/drawing/2014/main" id="{5FFD7DFF-8330-4DB5-B524-33A24C80EF61}"/>
              </a:ext>
            </a:extLst>
          </p:cNvPr>
          <p:cNvSpPr txBox="1"/>
          <p:nvPr/>
        </p:nvSpPr>
        <p:spPr>
          <a:xfrm>
            <a:off x="4743484" y="4436552"/>
            <a:ext cx="2629277" cy="369332"/>
          </a:xfrm>
          <a:prstGeom prst="rect">
            <a:avLst/>
          </a:prstGeom>
          <a:noFill/>
        </p:spPr>
        <p:txBody>
          <a:bodyPr wrap="square" rtlCol="0">
            <a:spAutoFit/>
          </a:bodyPr>
          <a:lstStyle/>
          <a:p>
            <a:r>
              <a:rPr lang="en-ID" b="1" dirty="0">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Diane Fleming</a:t>
            </a:r>
          </a:p>
        </p:txBody>
      </p:sp>
      <p:sp>
        <p:nvSpPr>
          <p:cNvPr id="44" name="TextBox 43">
            <a:extLst>
              <a:ext uri="{FF2B5EF4-FFF2-40B4-BE49-F238E27FC236}">
                <a16:creationId xmlns:a16="http://schemas.microsoft.com/office/drawing/2014/main" id="{95AF57BE-FBCF-408A-AD92-1D86A6D89712}"/>
              </a:ext>
            </a:extLst>
          </p:cNvPr>
          <p:cNvSpPr txBox="1"/>
          <p:nvPr/>
        </p:nvSpPr>
        <p:spPr>
          <a:xfrm>
            <a:off x="4765313" y="4701984"/>
            <a:ext cx="3130679" cy="461665"/>
          </a:xfrm>
          <a:prstGeom prst="rect">
            <a:avLst/>
          </a:prstGeom>
          <a:noFill/>
        </p:spPr>
        <p:txBody>
          <a:bodyPr wrap="square" rtlCol="0">
            <a:spAutoFit/>
          </a:bodyPr>
          <a:lstStyle/>
          <a:p>
            <a:r>
              <a:rPr lang="en-ID" sz="1200" dirty="0">
                <a:solidFill>
                  <a:schemeClr val="bg1"/>
                </a:solidFill>
                <a:latin typeface="HelveticaNeueLT Std Thin" panose="020B0403020202020204" pitchFamily="34" charset="0"/>
                <a:ea typeface="Open Sans" panose="020B0606030504020204" pitchFamily="34" charset="0"/>
                <a:cs typeface="Open Sans" panose="020B0606030504020204" pitchFamily="34" charset="0"/>
              </a:rPr>
              <a:t>Program Coordinator</a:t>
            </a:r>
          </a:p>
          <a:p>
            <a:r>
              <a:rPr lang="en-ID" sz="1200" dirty="0">
                <a:solidFill>
                  <a:schemeClr val="bg1"/>
                </a:solidFill>
                <a:latin typeface="HelveticaNeueLT Std Thin" panose="020B0403020202020204" pitchFamily="34" charset="0"/>
                <a:ea typeface="Open Sans" panose="020B0606030504020204" pitchFamily="34" charset="0"/>
                <a:cs typeface="Open Sans" panose="020B0606030504020204" pitchFamily="34" charset="0"/>
              </a:rPr>
              <a:t>Community Impact Center</a:t>
            </a:r>
          </a:p>
        </p:txBody>
      </p:sp>
      <p:sp>
        <p:nvSpPr>
          <p:cNvPr id="46" name="TextBox 45">
            <a:extLst>
              <a:ext uri="{FF2B5EF4-FFF2-40B4-BE49-F238E27FC236}">
                <a16:creationId xmlns:a16="http://schemas.microsoft.com/office/drawing/2014/main" id="{D55EB8E6-FEFE-4B6E-862F-C7EBF6890AD5}"/>
              </a:ext>
            </a:extLst>
          </p:cNvPr>
          <p:cNvSpPr txBox="1"/>
          <p:nvPr/>
        </p:nvSpPr>
        <p:spPr>
          <a:xfrm>
            <a:off x="8679370" y="4436552"/>
            <a:ext cx="2629277" cy="369332"/>
          </a:xfrm>
          <a:prstGeom prst="rect">
            <a:avLst/>
          </a:prstGeom>
          <a:noFill/>
        </p:spPr>
        <p:txBody>
          <a:bodyPr wrap="square" rtlCol="0">
            <a:spAutoFit/>
          </a:bodyPr>
          <a:lstStyle/>
          <a:p>
            <a:r>
              <a:rPr lang="en-ID" b="1" dirty="0" err="1">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Dr.</a:t>
            </a:r>
            <a:r>
              <a:rPr lang="en-ID" b="1" dirty="0">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 Dolly Turner</a:t>
            </a:r>
          </a:p>
        </p:txBody>
      </p:sp>
      <p:sp>
        <p:nvSpPr>
          <p:cNvPr id="47" name="TextBox 46">
            <a:extLst>
              <a:ext uri="{FF2B5EF4-FFF2-40B4-BE49-F238E27FC236}">
                <a16:creationId xmlns:a16="http://schemas.microsoft.com/office/drawing/2014/main" id="{B3E3882B-984C-4979-BAA6-C40FCB0EF354}"/>
              </a:ext>
            </a:extLst>
          </p:cNvPr>
          <p:cNvSpPr txBox="1"/>
          <p:nvPr/>
        </p:nvSpPr>
        <p:spPr>
          <a:xfrm>
            <a:off x="8693450" y="4701984"/>
            <a:ext cx="3130679" cy="461665"/>
          </a:xfrm>
          <a:prstGeom prst="rect">
            <a:avLst/>
          </a:prstGeom>
          <a:noFill/>
        </p:spPr>
        <p:txBody>
          <a:bodyPr wrap="square" rtlCol="0">
            <a:spAutoFit/>
          </a:bodyPr>
          <a:lstStyle/>
          <a:p>
            <a:r>
              <a:rPr lang="en-ID" sz="1200" dirty="0">
                <a:solidFill>
                  <a:schemeClr val="bg1"/>
                </a:solidFill>
                <a:latin typeface="HelveticaNeueLT Std Thin" panose="020B0403020202020204" pitchFamily="34" charset="0"/>
                <a:ea typeface="Open Sans" panose="020B0606030504020204" pitchFamily="34" charset="0"/>
                <a:cs typeface="Open Sans" panose="020B0606030504020204" pitchFamily="34" charset="0"/>
              </a:rPr>
              <a:t>President </a:t>
            </a:r>
          </a:p>
          <a:p>
            <a:r>
              <a:rPr lang="en-ID" sz="1200" dirty="0">
                <a:solidFill>
                  <a:schemeClr val="bg1"/>
                </a:solidFill>
                <a:latin typeface="HelveticaNeueLT Std Thin" panose="020B0403020202020204" pitchFamily="34" charset="0"/>
                <a:ea typeface="Open Sans" panose="020B0606030504020204" pitchFamily="34" charset="0"/>
                <a:cs typeface="Open Sans" panose="020B0606030504020204" pitchFamily="34" charset="0"/>
              </a:rPr>
              <a:t>Family Strengthening Collaborative</a:t>
            </a:r>
          </a:p>
        </p:txBody>
      </p:sp>
      <p:pic>
        <p:nvPicPr>
          <p:cNvPr id="50" name="Picture 49">
            <a:extLst>
              <a:ext uri="{FF2B5EF4-FFF2-40B4-BE49-F238E27FC236}">
                <a16:creationId xmlns:a16="http://schemas.microsoft.com/office/drawing/2014/main" id="{5E022554-AEEF-4C6D-B6B2-2B24A430C70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53490" y="476591"/>
            <a:ext cx="4881967" cy="1851049"/>
          </a:xfrm>
          <a:prstGeom prst="rect">
            <a:avLst/>
          </a:prstGeom>
        </p:spPr>
      </p:pic>
    </p:spTree>
    <p:extLst>
      <p:ext uri="{BB962C8B-B14F-4D97-AF65-F5344CB8AC3E}">
        <p14:creationId xmlns:p14="http://schemas.microsoft.com/office/powerpoint/2010/main" val="22780277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B8AB265-AD37-4435-8992-2189BF2AADF2}"/>
              </a:ext>
            </a:extLst>
          </p:cNvPr>
          <p:cNvPicPr>
            <a:picLocks noChangeAspect="1"/>
          </p:cNvPicPr>
          <p:nvPr/>
        </p:nvPicPr>
        <p:blipFill rotWithShape="1">
          <a:blip r:embed="rId2">
            <a:extLst>
              <a:ext uri="{28A0092B-C50C-407E-A947-70E740481C1C}">
                <a14:useLocalDpi xmlns:a14="http://schemas.microsoft.com/office/drawing/2010/main" val="0"/>
              </a:ext>
            </a:extLst>
          </a:blip>
          <a:srcRect t="7009"/>
          <a:stretch/>
        </p:blipFill>
        <p:spPr>
          <a:xfrm>
            <a:off x="6690471" y="0"/>
            <a:ext cx="4383070" cy="2428169"/>
          </a:xfrm>
          <a:prstGeom prst="rect">
            <a:avLst/>
          </a:prstGeom>
        </p:spPr>
      </p:pic>
      <p:sp>
        <p:nvSpPr>
          <p:cNvPr id="27" name="Rectangle 26">
            <a:extLst>
              <a:ext uri="{FF2B5EF4-FFF2-40B4-BE49-F238E27FC236}">
                <a16:creationId xmlns:a16="http://schemas.microsoft.com/office/drawing/2014/main" id="{012FEDAD-C0E5-404B-87DB-194D878DCCC9}"/>
              </a:ext>
            </a:extLst>
          </p:cNvPr>
          <p:cNvSpPr/>
          <p:nvPr/>
        </p:nvSpPr>
        <p:spPr>
          <a:xfrm>
            <a:off x="4971495" y="0"/>
            <a:ext cx="7220505" cy="6858000"/>
          </a:xfrm>
          <a:prstGeom prst="rect">
            <a:avLst/>
          </a:prstGeom>
          <a:solidFill>
            <a:srgbClr val="215FC3">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37" name="TextBox 36">
            <a:extLst>
              <a:ext uri="{FF2B5EF4-FFF2-40B4-BE49-F238E27FC236}">
                <a16:creationId xmlns:a16="http://schemas.microsoft.com/office/drawing/2014/main" id="{773468C1-BD2C-445C-90EE-33A35D0C651B}"/>
              </a:ext>
            </a:extLst>
          </p:cNvPr>
          <p:cNvSpPr txBox="1"/>
          <p:nvPr/>
        </p:nvSpPr>
        <p:spPr>
          <a:xfrm>
            <a:off x="0" y="2921168"/>
            <a:ext cx="4867392" cy="1015663"/>
          </a:xfrm>
          <a:prstGeom prst="rect">
            <a:avLst/>
          </a:prstGeom>
          <a:noFill/>
        </p:spPr>
        <p:txBody>
          <a:bodyPr wrap="square" rtlCol="0">
            <a:spAutoFit/>
          </a:bodyPr>
          <a:lstStyle/>
          <a:p>
            <a:pPr algn="ctr"/>
            <a:r>
              <a:rPr lang="en-ID" sz="3100" dirty="0">
                <a:solidFill>
                  <a:schemeClr val="tx1">
                    <a:lumMod val="75000"/>
                    <a:lumOff val="25000"/>
                  </a:schemeClr>
                </a:solidFill>
                <a:latin typeface="HelveticaNeueLT Std Thin" panose="020B0403020202020204" pitchFamily="34" charset="0"/>
                <a:ea typeface="Open Sans" panose="020B0606030504020204" pitchFamily="34" charset="0"/>
                <a:cs typeface="Open Sans" panose="020B0606030504020204" pitchFamily="34" charset="0"/>
              </a:rPr>
              <a:t>2009 - 2019</a:t>
            </a:r>
            <a:r>
              <a:rPr lang="en-ID" sz="3100" b="1" dirty="0">
                <a:solidFill>
                  <a:schemeClr val="tx1">
                    <a:lumMod val="75000"/>
                    <a:lumOff val="25000"/>
                  </a:schemeClr>
                </a:solidFill>
                <a:latin typeface="HelveticaNeueLT Std Thin" panose="020B0403020202020204" pitchFamily="34" charset="0"/>
                <a:ea typeface="Open Sans" panose="020B0606030504020204" pitchFamily="34" charset="0"/>
                <a:cs typeface="Open Sans" panose="020B0606030504020204" pitchFamily="34" charset="0"/>
              </a:rPr>
              <a:t> </a:t>
            </a:r>
          </a:p>
          <a:p>
            <a:pPr algn="ctr"/>
            <a:r>
              <a:rPr lang="en-ID" sz="2800" b="1" cap="all"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Conferences</a:t>
            </a:r>
          </a:p>
        </p:txBody>
      </p:sp>
      <p:sp>
        <p:nvSpPr>
          <p:cNvPr id="43" name="TextBox 42">
            <a:extLst>
              <a:ext uri="{FF2B5EF4-FFF2-40B4-BE49-F238E27FC236}">
                <a16:creationId xmlns:a16="http://schemas.microsoft.com/office/drawing/2014/main" id="{6A48F577-FFCD-45C7-9947-9B60962F56E3}"/>
              </a:ext>
            </a:extLst>
          </p:cNvPr>
          <p:cNvSpPr txBox="1"/>
          <p:nvPr/>
        </p:nvSpPr>
        <p:spPr>
          <a:xfrm>
            <a:off x="6096000" y="1432133"/>
            <a:ext cx="5991897" cy="4619854"/>
          </a:xfrm>
          <a:prstGeom prst="rect">
            <a:avLst/>
          </a:prstGeom>
          <a:noFill/>
        </p:spPr>
        <p:txBody>
          <a:bodyPr wrap="square" rtlCol="0">
            <a:spAutoFit/>
          </a:bodyPr>
          <a:lstStyle/>
          <a:p>
            <a:pPr>
              <a:lnSpc>
                <a:spcPct val="150000"/>
              </a:lnSpc>
            </a:pPr>
            <a:r>
              <a:rPr lang="en-US" dirty="0">
                <a:solidFill>
                  <a:schemeClr val="bg1"/>
                </a:solidFill>
              </a:rPr>
              <a:t>2009 NOHS National Conference – Portland, Oregon</a:t>
            </a:r>
          </a:p>
          <a:p>
            <a:pPr>
              <a:lnSpc>
                <a:spcPct val="150000"/>
              </a:lnSpc>
            </a:pPr>
            <a:r>
              <a:rPr lang="en-US" dirty="0">
                <a:solidFill>
                  <a:schemeClr val="bg1"/>
                </a:solidFill>
              </a:rPr>
              <a:t>2010 NOHS National Conference – Portland, Maine</a:t>
            </a:r>
          </a:p>
          <a:p>
            <a:pPr>
              <a:lnSpc>
                <a:spcPct val="150000"/>
              </a:lnSpc>
            </a:pPr>
            <a:r>
              <a:rPr lang="en-US" dirty="0">
                <a:solidFill>
                  <a:schemeClr val="bg1"/>
                </a:solidFill>
              </a:rPr>
              <a:t>2011 NOHS National Conference – San Antonio, Texas</a:t>
            </a:r>
          </a:p>
          <a:p>
            <a:pPr>
              <a:lnSpc>
                <a:spcPct val="150000"/>
              </a:lnSpc>
            </a:pPr>
            <a:r>
              <a:rPr lang="en-US" dirty="0">
                <a:solidFill>
                  <a:schemeClr val="bg1"/>
                </a:solidFill>
              </a:rPr>
              <a:t>2012 NOHS National Conference – Milwaukee, Wisconsin</a:t>
            </a:r>
          </a:p>
          <a:p>
            <a:pPr>
              <a:lnSpc>
                <a:spcPct val="150000"/>
              </a:lnSpc>
            </a:pPr>
            <a:r>
              <a:rPr lang="en-US" dirty="0">
                <a:solidFill>
                  <a:schemeClr val="bg1"/>
                </a:solidFill>
              </a:rPr>
              <a:t>2013 NOHS National Conference – Baltimore, Maryland</a:t>
            </a:r>
          </a:p>
          <a:p>
            <a:pPr>
              <a:lnSpc>
                <a:spcPct val="150000"/>
              </a:lnSpc>
            </a:pPr>
            <a:r>
              <a:rPr lang="en-US" dirty="0">
                <a:solidFill>
                  <a:schemeClr val="bg1"/>
                </a:solidFill>
              </a:rPr>
              <a:t>2014 NOHS National Conference – Las Vegas, NV</a:t>
            </a:r>
          </a:p>
          <a:p>
            <a:pPr>
              <a:lnSpc>
                <a:spcPct val="150000"/>
              </a:lnSpc>
            </a:pPr>
            <a:r>
              <a:rPr lang="en-US" dirty="0">
                <a:solidFill>
                  <a:schemeClr val="bg1"/>
                </a:solidFill>
              </a:rPr>
              <a:t>2015 NOHS National Conference – Charlotte, NC</a:t>
            </a:r>
          </a:p>
          <a:p>
            <a:pPr>
              <a:lnSpc>
                <a:spcPct val="150000"/>
              </a:lnSpc>
            </a:pPr>
            <a:r>
              <a:rPr lang="en-US" dirty="0">
                <a:solidFill>
                  <a:schemeClr val="bg1"/>
                </a:solidFill>
              </a:rPr>
              <a:t>2016 NOHS National Conference – Tampa, FL</a:t>
            </a:r>
          </a:p>
          <a:p>
            <a:pPr>
              <a:lnSpc>
                <a:spcPct val="150000"/>
              </a:lnSpc>
            </a:pPr>
            <a:r>
              <a:rPr lang="en-US" dirty="0">
                <a:solidFill>
                  <a:schemeClr val="bg1"/>
                </a:solidFill>
              </a:rPr>
              <a:t>2017 NOHS National Conference – Des Moines, IA</a:t>
            </a:r>
          </a:p>
          <a:p>
            <a:pPr>
              <a:lnSpc>
                <a:spcPct val="150000"/>
              </a:lnSpc>
            </a:pPr>
            <a:r>
              <a:rPr lang="en-US" dirty="0">
                <a:solidFill>
                  <a:schemeClr val="bg1"/>
                </a:solidFill>
              </a:rPr>
              <a:t>2018 NOHS National Conference – Philadelphia, PA</a:t>
            </a:r>
          </a:p>
          <a:p>
            <a:pPr>
              <a:lnSpc>
                <a:spcPct val="150000"/>
              </a:lnSpc>
            </a:pPr>
            <a:r>
              <a:rPr lang="en-US" dirty="0">
                <a:solidFill>
                  <a:schemeClr val="bg1"/>
                </a:solidFill>
              </a:rPr>
              <a:t>2019 NOHS National Conference – Anaheim, CA</a:t>
            </a:r>
          </a:p>
        </p:txBody>
      </p:sp>
      <p:sp>
        <p:nvSpPr>
          <p:cNvPr id="3" name="Rectangle 2">
            <a:extLst>
              <a:ext uri="{FF2B5EF4-FFF2-40B4-BE49-F238E27FC236}">
                <a16:creationId xmlns:a16="http://schemas.microsoft.com/office/drawing/2014/main" id="{2E23F1CE-7010-4344-ADC3-A397BDB58567}"/>
              </a:ext>
            </a:extLst>
          </p:cNvPr>
          <p:cNvSpPr/>
          <p:nvPr/>
        </p:nvSpPr>
        <p:spPr>
          <a:xfrm>
            <a:off x="4869402" y="2428169"/>
            <a:ext cx="204186" cy="2627782"/>
          </a:xfrm>
          <a:prstGeom prst="rect">
            <a:avLst/>
          </a:prstGeom>
          <a:solidFill>
            <a:srgbClr val="79E5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Tree>
    <p:extLst>
      <p:ext uri="{BB962C8B-B14F-4D97-AF65-F5344CB8AC3E}">
        <p14:creationId xmlns:p14="http://schemas.microsoft.com/office/powerpoint/2010/main" val="279870292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D528BA7F-C51A-40B4-8FA5-330A92F42919}"/>
              </a:ext>
            </a:extLst>
          </p:cNvPr>
          <p:cNvSpPr/>
          <p:nvPr/>
        </p:nvSpPr>
        <p:spPr>
          <a:xfrm flipH="1">
            <a:off x="-354332" y="0"/>
            <a:ext cx="6199705" cy="6858000"/>
          </a:xfrm>
          <a:prstGeom prst="parallelogram">
            <a:avLst>
              <a:gd name="adj" fmla="val 60150"/>
            </a:avLst>
          </a:prstGeom>
          <a:solidFill>
            <a:srgbClr val="215FC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grpSp>
        <p:nvGrpSpPr>
          <p:cNvPr id="17" name="Group 16">
            <a:extLst>
              <a:ext uri="{FF2B5EF4-FFF2-40B4-BE49-F238E27FC236}">
                <a16:creationId xmlns:a16="http://schemas.microsoft.com/office/drawing/2014/main" id="{4B302C12-3A4C-462A-AAC1-9A5AE664F63F}"/>
              </a:ext>
            </a:extLst>
          </p:cNvPr>
          <p:cNvGrpSpPr/>
          <p:nvPr/>
        </p:nvGrpSpPr>
        <p:grpSpPr>
          <a:xfrm>
            <a:off x="-1520756" y="1460387"/>
            <a:ext cx="7659425" cy="4421308"/>
            <a:chOff x="2738438" y="30163"/>
            <a:chExt cx="11828463" cy="6827838"/>
          </a:xfrm>
        </p:grpSpPr>
        <p:sp>
          <p:nvSpPr>
            <p:cNvPr id="18" name="Freeform 11">
              <a:extLst>
                <a:ext uri="{FF2B5EF4-FFF2-40B4-BE49-F238E27FC236}">
                  <a16:creationId xmlns:a16="http://schemas.microsoft.com/office/drawing/2014/main" id="{B1B718E5-EE89-4871-97B2-32AB4389353A}"/>
                </a:ext>
              </a:extLst>
            </p:cNvPr>
            <p:cNvSpPr>
              <a:spLocks/>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B7243541-34F6-421D-84D0-548611EC1C4D}"/>
                </a:ext>
              </a:extLst>
            </p:cNvPr>
            <p:cNvSpPr>
              <a:spLocks/>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68E91174-56BC-4B2D-BA5B-1188484014C8}"/>
                </a:ext>
              </a:extLst>
            </p:cNvPr>
            <p:cNvSpPr>
              <a:spLocks/>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4">
              <a:extLst>
                <a:ext uri="{FF2B5EF4-FFF2-40B4-BE49-F238E27FC236}">
                  <a16:creationId xmlns:a16="http://schemas.microsoft.com/office/drawing/2014/main" id="{DFF91793-2240-47E3-AFB3-4225B87D22A0}"/>
                </a:ext>
              </a:extLst>
            </p:cNvPr>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AABB5A8A-85E4-4B79-BDEE-4E7F020CF56C}"/>
                </a:ext>
              </a:extLst>
            </p:cNvPr>
            <p:cNvSpPr>
              <a:spLocks/>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2704FCCE-28CF-4D7E-94EA-C392623A680E}"/>
                </a:ext>
              </a:extLst>
            </p:cNvPr>
            <p:cNvSpPr>
              <a:spLocks/>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7B4661F6-3FE7-4455-9942-22C19AAD0D29}"/>
                </a:ext>
              </a:extLst>
            </p:cNvPr>
            <p:cNvSpPr>
              <a:spLocks/>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Placeholder 3" descr="A close up of a sign&#10;&#10;Description automatically generated">
            <a:extLst>
              <a:ext uri="{FF2B5EF4-FFF2-40B4-BE49-F238E27FC236}">
                <a16:creationId xmlns:a16="http://schemas.microsoft.com/office/drawing/2014/main" id="{F7E66E53-5940-44D6-BA75-EEAE5B010D6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7671" r="7671"/>
          <a:stretch>
            <a:fillRect/>
          </a:stretch>
        </p:blipFill>
        <p:spPr/>
      </p:pic>
    </p:spTree>
    <p:extLst>
      <p:ext uri="{BB962C8B-B14F-4D97-AF65-F5344CB8AC3E}">
        <p14:creationId xmlns:p14="http://schemas.microsoft.com/office/powerpoint/2010/main" val="165926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14" descr="A person posing for the camera&#10;&#10;Description automatically generated">
            <a:extLst>
              <a:ext uri="{FF2B5EF4-FFF2-40B4-BE49-F238E27FC236}">
                <a16:creationId xmlns:a16="http://schemas.microsoft.com/office/drawing/2014/main" id="{61B9625E-9CE1-42A8-9E8B-3C3E5A30E99A}"/>
              </a:ext>
            </a:extLst>
          </p:cNvPr>
          <p:cNvPicPr>
            <a:picLocks noChangeAspect="1"/>
          </p:cNvPicPr>
          <p:nvPr/>
        </p:nvPicPr>
        <p:blipFill rotWithShape="1">
          <a:blip r:embed="rId2">
            <a:extLst>
              <a:ext uri="{28A0092B-C50C-407E-A947-70E740481C1C}">
                <a14:useLocalDpi xmlns:a14="http://schemas.microsoft.com/office/drawing/2010/main" val="0"/>
              </a:ext>
            </a:extLst>
          </a:blip>
          <a:srcRect l="17593" t="-1070" r="15741" b="1070"/>
          <a:stretch/>
        </p:blipFill>
        <p:spPr>
          <a:xfrm>
            <a:off x="6681518" y="-1101881"/>
            <a:ext cx="5648662" cy="5648376"/>
          </a:xfrm>
          <a:prstGeom prst="ellipse">
            <a:avLst/>
          </a:prstGeom>
          <a:effectLst>
            <a:outerShdw blurRad="50800" dist="38100" dir="2700000" algn="tl" rotWithShape="0">
              <a:prstClr val="black">
                <a:alpha val="40000"/>
              </a:prstClr>
            </a:outerShdw>
          </a:effectLst>
        </p:spPr>
      </p:pic>
      <p:sp>
        <p:nvSpPr>
          <p:cNvPr id="35" name="Овал 8">
            <a:extLst>
              <a:ext uri="{FF2B5EF4-FFF2-40B4-BE49-F238E27FC236}">
                <a16:creationId xmlns:a16="http://schemas.microsoft.com/office/drawing/2014/main" id="{D350C7CF-8FFB-4922-96A7-DB23EA1BB9FF}"/>
              </a:ext>
            </a:extLst>
          </p:cNvPr>
          <p:cNvSpPr/>
          <p:nvPr/>
        </p:nvSpPr>
        <p:spPr>
          <a:xfrm>
            <a:off x="4440573" y="1178396"/>
            <a:ext cx="4219217" cy="4219217"/>
          </a:xfrm>
          <a:prstGeom prst="ellipse">
            <a:avLst/>
          </a:prstGeom>
          <a:blipFill dpi="0" rotWithShape="1">
            <a:blip r:embed="rId3"/>
            <a:srcRect/>
            <a:stretch>
              <a:fillRect t="-1000" b="-4000"/>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28" name="Parallelogram 27">
            <a:extLst>
              <a:ext uri="{FF2B5EF4-FFF2-40B4-BE49-F238E27FC236}">
                <a16:creationId xmlns:a16="http://schemas.microsoft.com/office/drawing/2014/main" id="{D528BA7F-C51A-40B4-8FA5-330A92F42919}"/>
              </a:ext>
            </a:extLst>
          </p:cNvPr>
          <p:cNvSpPr/>
          <p:nvPr/>
        </p:nvSpPr>
        <p:spPr>
          <a:xfrm flipH="1">
            <a:off x="-354332" y="0"/>
            <a:ext cx="6199705" cy="6858000"/>
          </a:xfrm>
          <a:prstGeom prst="parallelogram">
            <a:avLst>
              <a:gd name="adj" fmla="val 60150"/>
            </a:avLst>
          </a:prstGeom>
          <a:solidFill>
            <a:srgbClr val="215FC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grpSp>
        <p:nvGrpSpPr>
          <p:cNvPr id="17" name="Group 16">
            <a:extLst>
              <a:ext uri="{FF2B5EF4-FFF2-40B4-BE49-F238E27FC236}">
                <a16:creationId xmlns:a16="http://schemas.microsoft.com/office/drawing/2014/main" id="{4B302C12-3A4C-462A-AAC1-9A5AE664F63F}"/>
              </a:ext>
            </a:extLst>
          </p:cNvPr>
          <p:cNvGrpSpPr/>
          <p:nvPr/>
        </p:nvGrpSpPr>
        <p:grpSpPr>
          <a:xfrm>
            <a:off x="-1520756" y="1460387"/>
            <a:ext cx="7659425" cy="4421308"/>
            <a:chOff x="2738438" y="30163"/>
            <a:chExt cx="11828463" cy="6827838"/>
          </a:xfrm>
        </p:grpSpPr>
        <p:sp>
          <p:nvSpPr>
            <p:cNvPr id="18" name="Freeform 11">
              <a:extLst>
                <a:ext uri="{FF2B5EF4-FFF2-40B4-BE49-F238E27FC236}">
                  <a16:creationId xmlns:a16="http://schemas.microsoft.com/office/drawing/2014/main" id="{B1B718E5-EE89-4871-97B2-32AB4389353A}"/>
                </a:ext>
              </a:extLst>
            </p:cNvPr>
            <p:cNvSpPr>
              <a:spLocks/>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B7243541-34F6-421D-84D0-548611EC1C4D}"/>
                </a:ext>
              </a:extLst>
            </p:cNvPr>
            <p:cNvSpPr>
              <a:spLocks/>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68E91174-56BC-4B2D-BA5B-1188484014C8}"/>
                </a:ext>
              </a:extLst>
            </p:cNvPr>
            <p:cNvSpPr>
              <a:spLocks/>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4">
              <a:extLst>
                <a:ext uri="{FF2B5EF4-FFF2-40B4-BE49-F238E27FC236}">
                  <a16:creationId xmlns:a16="http://schemas.microsoft.com/office/drawing/2014/main" id="{DFF91793-2240-47E3-AFB3-4225B87D22A0}"/>
                </a:ext>
              </a:extLst>
            </p:cNvPr>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AABB5A8A-85E4-4B79-BDEE-4E7F020CF56C}"/>
                </a:ext>
              </a:extLst>
            </p:cNvPr>
            <p:cNvSpPr>
              <a:spLocks/>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2704FCCE-28CF-4D7E-94EA-C392623A680E}"/>
                </a:ext>
              </a:extLst>
            </p:cNvPr>
            <p:cNvSpPr>
              <a:spLocks/>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7B4661F6-3FE7-4455-9942-22C19AAD0D29}"/>
                </a:ext>
              </a:extLst>
            </p:cNvPr>
            <p:cNvSpPr>
              <a:spLocks/>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Placeholder 3" descr="A close up of a sign&#10;&#10;Description automatically generated">
            <a:extLst>
              <a:ext uri="{FF2B5EF4-FFF2-40B4-BE49-F238E27FC236}">
                <a16:creationId xmlns:a16="http://schemas.microsoft.com/office/drawing/2014/main" id="{F7E66E53-5940-44D6-BA75-EEAE5B010D6B}"/>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7671" r="7671"/>
          <a:stretch>
            <a:fillRect/>
          </a:stretch>
        </p:blipFill>
        <p:spPr/>
      </p:pic>
      <p:pic>
        <p:nvPicPr>
          <p:cNvPr id="26" name="Picture 25" descr="A picture containing person, outdoor, sitting, building&#10;&#10;Description automatically generated">
            <a:extLst>
              <a:ext uri="{FF2B5EF4-FFF2-40B4-BE49-F238E27FC236}">
                <a16:creationId xmlns:a16="http://schemas.microsoft.com/office/drawing/2014/main" id="{7CE84CFF-0244-438E-8D0A-72839B3684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4270" y="218168"/>
            <a:ext cx="1958081" cy="1823167"/>
          </a:xfrm>
          <a:prstGeom prst="rect">
            <a:avLst/>
          </a:prstGeom>
          <a:effectLst>
            <a:outerShdw blurRad="50800" dist="38100" dir="2700000" algn="tl" rotWithShape="0">
              <a:prstClr val="black">
                <a:alpha val="40000"/>
              </a:prstClr>
            </a:outerShdw>
          </a:effectLst>
        </p:spPr>
      </p:pic>
      <p:pic>
        <p:nvPicPr>
          <p:cNvPr id="29" name="Picture 28" descr="A picture containing person, man, sitting, horse&#10;&#10;Description automatically generated">
            <a:extLst>
              <a:ext uri="{FF2B5EF4-FFF2-40B4-BE49-F238E27FC236}">
                <a16:creationId xmlns:a16="http://schemas.microsoft.com/office/drawing/2014/main" id="{B90E037D-C614-46FF-A755-DB5595D1A5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4554" y="2950638"/>
            <a:ext cx="2811684" cy="26179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0232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14" descr="A person posing for the camera&#10;&#10;Description automatically generated">
            <a:extLst>
              <a:ext uri="{FF2B5EF4-FFF2-40B4-BE49-F238E27FC236}">
                <a16:creationId xmlns:a16="http://schemas.microsoft.com/office/drawing/2014/main" id="{61B9625E-9CE1-42A8-9E8B-3C3E5A30E99A}"/>
              </a:ext>
            </a:extLst>
          </p:cNvPr>
          <p:cNvPicPr>
            <a:picLocks noChangeAspect="1"/>
          </p:cNvPicPr>
          <p:nvPr/>
        </p:nvPicPr>
        <p:blipFill rotWithShape="1">
          <a:blip r:embed="rId2">
            <a:extLst>
              <a:ext uri="{28A0092B-C50C-407E-A947-70E740481C1C}">
                <a14:useLocalDpi xmlns:a14="http://schemas.microsoft.com/office/drawing/2010/main" val="0"/>
              </a:ext>
            </a:extLst>
          </a:blip>
          <a:srcRect l="17593" t="-1070" r="15741" b="1070"/>
          <a:stretch/>
        </p:blipFill>
        <p:spPr>
          <a:xfrm>
            <a:off x="6681518" y="-1101881"/>
            <a:ext cx="5648662" cy="5648376"/>
          </a:xfrm>
          <a:prstGeom prst="ellipse">
            <a:avLst/>
          </a:prstGeom>
          <a:effectLst>
            <a:outerShdw blurRad="50800" dist="38100" dir="2700000" algn="tl" rotWithShape="0">
              <a:prstClr val="black">
                <a:alpha val="40000"/>
              </a:prstClr>
            </a:outerShdw>
          </a:effectLst>
        </p:spPr>
      </p:pic>
      <p:sp>
        <p:nvSpPr>
          <p:cNvPr id="35" name="Овал 8">
            <a:extLst>
              <a:ext uri="{FF2B5EF4-FFF2-40B4-BE49-F238E27FC236}">
                <a16:creationId xmlns:a16="http://schemas.microsoft.com/office/drawing/2014/main" id="{D350C7CF-8FFB-4922-96A7-DB23EA1BB9FF}"/>
              </a:ext>
            </a:extLst>
          </p:cNvPr>
          <p:cNvSpPr/>
          <p:nvPr/>
        </p:nvSpPr>
        <p:spPr>
          <a:xfrm>
            <a:off x="4440573" y="1178396"/>
            <a:ext cx="4219217" cy="4219217"/>
          </a:xfrm>
          <a:prstGeom prst="ellipse">
            <a:avLst/>
          </a:prstGeom>
          <a:blipFill dpi="0" rotWithShape="1">
            <a:blip r:embed="rId3"/>
            <a:srcRect/>
            <a:stretch>
              <a:fillRect t="-1000" b="-4000"/>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28" name="Parallelogram 27">
            <a:extLst>
              <a:ext uri="{FF2B5EF4-FFF2-40B4-BE49-F238E27FC236}">
                <a16:creationId xmlns:a16="http://schemas.microsoft.com/office/drawing/2014/main" id="{D528BA7F-C51A-40B4-8FA5-330A92F42919}"/>
              </a:ext>
            </a:extLst>
          </p:cNvPr>
          <p:cNvSpPr/>
          <p:nvPr/>
        </p:nvSpPr>
        <p:spPr>
          <a:xfrm flipH="1">
            <a:off x="-354332" y="0"/>
            <a:ext cx="6199705" cy="6858000"/>
          </a:xfrm>
          <a:prstGeom prst="parallelogram">
            <a:avLst>
              <a:gd name="adj" fmla="val 60150"/>
            </a:avLst>
          </a:prstGeom>
          <a:solidFill>
            <a:srgbClr val="215FC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grpSp>
        <p:nvGrpSpPr>
          <p:cNvPr id="17" name="Group 16">
            <a:extLst>
              <a:ext uri="{FF2B5EF4-FFF2-40B4-BE49-F238E27FC236}">
                <a16:creationId xmlns:a16="http://schemas.microsoft.com/office/drawing/2014/main" id="{4B302C12-3A4C-462A-AAC1-9A5AE664F63F}"/>
              </a:ext>
            </a:extLst>
          </p:cNvPr>
          <p:cNvGrpSpPr/>
          <p:nvPr/>
        </p:nvGrpSpPr>
        <p:grpSpPr>
          <a:xfrm>
            <a:off x="-1520756" y="1460387"/>
            <a:ext cx="7659425" cy="4421308"/>
            <a:chOff x="2738438" y="30163"/>
            <a:chExt cx="11828463" cy="6827838"/>
          </a:xfrm>
        </p:grpSpPr>
        <p:sp>
          <p:nvSpPr>
            <p:cNvPr id="18" name="Freeform 11">
              <a:extLst>
                <a:ext uri="{FF2B5EF4-FFF2-40B4-BE49-F238E27FC236}">
                  <a16:creationId xmlns:a16="http://schemas.microsoft.com/office/drawing/2014/main" id="{B1B718E5-EE89-4871-97B2-32AB4389353A}"/>
                </a:ext>
              </a:extLst>
            </p:cNvPr>
            <p:cNvSpPr>
              <a:spLocks/>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B7243541-34F6-421D-84D0-548611EC1C4D}"/>
                </a:ext>
              </a:extLst>
            </p:cNvPr>
            <p:cNvSpPr>
              <a:spLocks/>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68E91174-56BC-4B2D-BA5B-1188484014C8}"/>
                </a:ext>
              </a:extLst>
            </p:cNvPr>
            <p:cNvSpPr>
              <a:spLocks/>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4">
              <a:extLst>
                <a:ext uri="{FF2B5EF4-FFF2-40B4-BE49-F238E27FC236}">
                  <a16:creationId xmlns:a16="http://schemas.microsoft.com/office/drawing/2014/main" id="{DFF91793-2240-47E3-AFB3-4225B87D22A0}"/>
                </a:ext>
              </a:extLst>
            </p:cNvPr>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AABB5A8A-85E4-4B79-BDEE-4E7F020CF56C}"/>
                </a:ext>
              </a:extLst>
            </p:cNvPr>
            <p:cNvSpPr>
              <a:spLocks/>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2704FCCE-28CF-4D7E-94EA-C392623A680E}"/>
                </a:ext>
              </a:extLst>
            </p:cNvPr>
            <p:cNvSpPr>
              <a:spLocks/>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7B4661F6-3FE7-4455-9942-22C19AAD0D29}"/>
                </a:ext>
              </a:extLst>
            </p:cNvPr>
            <p:cNvSpPr>
              <a:spLocks/>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Placeholder 3" descr="A close up of a sign&#10;&#10;Description automatically generated">
            <a:extLst>
              <a:ext uri="{FF2B5EF4-FFF2-40B4-BE49-F238E27FC236}">
                <a16:creationId xmlns:a16="http://schemas.microsoft.com/office/drawing/2014/main" id="{F7E66E53-5940-44D6-BA75-EEAE5B010D6B}"/>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7671" r="7671"/>
          <a:stretch>
            <a:fillRect/>
          </a:stretch>
        </p:blipFill>
        <p:spPr/>
      </p:pic>
      <p:pic>
        <p:nvPicPr>
          <p:cNvPr id="26" name="Picture 25" descr="A picture containing person, outdoor, sitting, building&#10;&#10;Description automatically generated">
            <a:extLst>
              <a:ext uri="{FF2B5EF4-FFF2-40B4-BE49-F238E27FC236}">
                <a16:creationId xmlns:a16="http://schemas.microsoft.com/office/drawing/2014/main" id="{7CE84CFF-0244-438E-8D0A-72839B3684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4270" y="218168"/>
            <a:ext cx="1958081" cy="1823167"/>
          </a:xfrm>
          <a:prstGeom prst="rect">
            <a:avLst/>
          </a:prstGeom>
          <a:effectLst>
            <a:outerShdw blurRad="50800" dist="38100" dir="2700000" algn="tl" rotWithShape="0">
              <a:prstClr val="black">
                <a:alpha val="40000"/>
              </a:prstClr>
            </a:outerShdw>
          </a:effectLst>
        </p:spPr>
      </p:pic>
      <p:pic>
        <p:nvPicPr>
          <p:cNvPr id="29" name="Picture 28" descr="A picture containing person, man, sitting, horse&#10;&#10;Description automatically generated">
            <a:extLst>
              <a:ext uri="{FF2B5EF4-FFF2-40B4-BE49-F238E27FC236}">
                <a16:creationId xmlns:a16="http://schemas.microsoft.com/office/drawing/2014/main" id="{B90E037D-C614-46FF-A755-DB5595D1A5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4554" y="2950638"/>
            <a:ext cx="2811684" cy="2617956"/>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A19BA447-AEF1-43F6-8C0B-FD4E0B5865B4}"/>
              </a:ext>
            </a:extLst>
          </p:cNvPr>
          <p:cNvSpPr txBox="1"/>
          <p:nvPr/>
        </p:nvSpPr>
        <p:spPr>
          <a:xfrm>
            <a:off x="5391333" y="6137228"/>
            <a:ext cx="6710466" cy="707886"/>
          </a:xfrm>
          <a:prstGeom prst="rect">
            <a:avLst/>
          </a:prstGeom>
          <a:noFill/>
        </p:spPr>
        <p:txBody>
          <a:bodyPr wrap="square" rtlCol="0">
            <a:spAutoFit/>
          </a:bodyPr>
          <a:lstStyle/>
          <a:p>
            <a:pPr algn="r"/>
            <a:r>
              <a:rPr lang="en-US" sz="4000" b="1" cap="all" dirty="0">
                <a:solidFill>
                  <a:schemeClr val="accent2"/>
                </a:solidFill>
              </a:rPr>
              <a:t>Stay For The Conference</a:t>
            </a:r>
          </a:p>
        </p:txBody>
      </p:sp>
      <p:sp>
        <p:nvSpPr>
          <p:cNvPr id="38" name="TextBox 37">
            <a:extLst>
              <a:ext uri="{FF2B5EF4-FFF2-40B4-BE49-F238E27FC236}">
                <a16:creationId xmlns:a16="http://schemas.microsoft.com/office/drawing/2014/main" id="{A07CE993-43E3-4886-AF76-C6A31EC1D43C}"/>
              </a:ext>
            </a:extLst>
          </p:cNvPr>
          <p:cNvSpPr txBox="1"/>
          <p:nvPr/>
        </p:nvSpPr>
        <p:spPr>
          <a:xfrm>
            <a:off x="5391333" y="5651747"/>
            <a:ext cx="6710466" cy="707886"/>
          </a:xfrm>
          <a:prstGeom prst="rect">
            <a:avLst/>
          </a:prstGeom>
          <a:noFill/>
        </p:spPr>
        <p:txBody>
          <a:bodyPr wrap="square" rtlCol="0">
            <a:spAutoFit/>
          </a:bodyPr>
          <a:lstStyle/>
          <a:p>
            <a:pPr algn="r"/>
            <a:r>
              <a:rPr lang="en-US" sz="4000" dirty="0">
                <a:solidFill>
                  <a:schemeClr val="accent2"/>
                </a:solidFill>
                <a:latin typeface="HelveticaNeueLT Std Thin" panose="020B0403020202020204" pitchFamily="34" charset="0"/>
              </a:rPr>
              <a:t>Bring The Family </a:t>
            </a:r>
          </a:p>
        </p:txBody>
      </p:sp>
    </p:spTree>
    <p:extLst>
      <p:ext uri="{BB962C8B-B14F-4D97-AF65-F5344CB8AC3E}">
        <p14:creationId xmlns:p14="http://schemas.microsoft.com/office/powerpoint/2010/main" val="226593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Parallelogram 34">
            <a:extLst>
              <a:ext uri="{FF2B5EF4-FFF2-40B4-BE49-F238E27FC236}">
                <a16:creationId xmlns:a16="http://schemas.microsoft.com/office/drawing/2014/main" id="{E8D1794F-2B00-4E3B-8F2C-3DBEBF356223}"/>
              </a:ext>
            </a:extLst>
          </p:cNvPr>
          <p:cNvSpPr/>
          <p:nvPr/>
        </p:nvSpPr>
        <p:spPr>
          <a:xfrm flipH="1">
            <a:off x="-150921" y="0"/>
            <a:ext cx="5033637" cy="6858000"/>
          </a:xfrm>
          <a:prstGeom prst="parallelogram">
            <a:avLst>
              <a:gd name="adj" fmla="val 49215"/>
            </a:avLst>
          </a:prstGeom>
          <a:solidFill>
            <a:srgbClr val="215FC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27" name="TextBox 26">
            <a:extLst>
              <a:ext uri="{FF2B5EF4-FFF2-40B4-BE49-F238E27FC236}">
                <a16:creationId xmlns:a16="http://schemas.microsoft.com/office/drawing/2014/main" id="{C8A72741-C3F8-4478-BF9D-DA88F1BC3825}"/>
              </a:ext>
            </a:extLst>
          </p:cNvPr>
          <p:cNvSpPr txBox="1"/>
          <p:nvPr/>
        </p:nvSpPr>
        <p:spPr>
          <a:xfrm>
            <a:off x="6197136" y="2709557"/>
            <a:ext cx="2651460" cy="523220"/>
          </a:xfrm>
          <a:prstGeom prst="rect">
            <a:avLst/>
          </a:prstGeom>
          <a:noFill/>
        </p:spPr>
        <p:txBody>
          <a:bodyPr wrap="square" rtlCol="0">
            <a:spAutoFit/>
          </a:bodyPr>
          <a:lstStyle/>
          <a:p>
            <a:r>
              <a:rPr lang="en-ID" sz="2800" dirty="0">
                <a:solidFill>
                  <a:schemeClr val="tx1">
                    <a:lumMod val="75000"/>
                    <a:lumOff val="25000"/>
                  </a:schemeClr>
                </a:solidFill>
                <a:latin typeface="HelveticaNeueLT Std Thin" panose="020B0403020202020204" pitchFamily="34" charset="0"/>
                <a:ea typeface="Open Sans" panose="020B0606030504020204" pitchFamily="34" charset="0"/>
                <a:cs typeface="Open Sans" panose="020B0606030504020204" pitchFamily="34" charset="0"/>
              </a:rPr>
              <a:t>Conference</a:t>
            </a:r>
            <a:endParaRPr lang="en-ID" sz="4800" b="1"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endParaRPr>
          </a:p>
        </p:txBody>
      </p:sp>
      <p:pic>
        <p:nvPicPr>
          <p:cNvPr id="8" name="Picture Placeholder 7" descr="A view of a city at night&#10;&#10;Description automatically generated">
            <a:extLst>
              <a:ext uri="{FF2B5EF4-FFF2-40B4-BE49-F238E27FC236}">
                <a16:creationId xmlns:a16="http://schemas.microsoft.com/office/drawing/2014/main" id="{1FBFA7EB-382C-4B68-8DC8-8421C3C76F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9910" r="29910"/>
          <a:stretch>
            <a:fillRect/>
          </a:stretch>
        </p:blipFill>
        <p:spPr/>
      </p:pic>
      <p:sp>
        <p:nvSpPr>
          <p:cNvPr id="36" name="Parallelogram 35">
            <a:extLst>
              <a:ext uri="{FF2B5EF4-FFF2-40B4-BE49-F238E27FC236}">
                <a16:creationId xmlns:a16="http://schemas.microsoft.com/office/drawing/2014/main" id="{E9756CF5-03B5-47D0-A7B7-A0AC5DC63FC1}"/>
              </a:ext>
            </a:extLst>
          </p:cNvPr>
          <p:cNvSpPr/>
          <p:nvPr/>
        </p:nvSpPr>
        <p:spPr>
          <a:xfrm rot="10800000">
            <a:off x="346228" y="4065972"/>
            <a:ext cx="3364637" cy="2792028"/>
          </a:xfrm>
          <a:prstGeom prst="parallelogram">
            <a:avLst>
              <a:gd name="adj" fmla="val 36976"/>
            </a:avLst>
          </a:prstGeom>
          <a:gradFill>
            <a:gsLst>
              <a:gs pos="0">
                <a:srgbClr val="79E5FF"/>
              </a:gs>
              <a:gs pos="82000">
                <a:srgbClr val="79E5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28" name="TextBox 27">
            <a:extLst>
              <a:ext uri="{FF2B5EF4-FFF2-40B4-BE49-F238E27FC236}">
                <a16:creationId xmlns:a16="http://schemas.microsoft.com/office/drawing/2014/main" id="{9651EEC3-7968-4AF1-898E-EAE16C91A3B0}"/>
              </a:ext>
            </a:extLst>
          </p:cNvPr>
          <p:cNvSpPr txBox="1"/>
          <p:nvPr/>
        </p:nvSpPr>
        <p:spPr>
          <a:xfrm>
            <a:off x="6096000" y="2828835"/>
            <a:ext cx="4615515" cy="1200329"/>
          </a:xfrm>
          <a:prstGeom prst="rect">
            <a:avLst/>
          </a:prstGeom>
          <a:noFill/>
        </p:spPr>
        <p:txBody>
          <a:bodyPr wrap="square" rtlCol="0">
            <a:spAutoFit/>
          </a:bodyPr>
          <a:lstStyle/>
          <a:p>
            <a:r>
              <a:rPr lang="en-ID" sz="7200" b="1" cap="all"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Overview</a:t>
            </a:r>
          </a:p>
        </p:txBody>
      </p:sp>
    </p:spTree>
    <p:extLst>
      <p:ext uri="{BB962C8B-B14F-4D97-AF65-F5344CB8AC3E}">
        <p14:creationId xmlns:p14="http://schemas.microsoft.com/office/powerpoint/2010/main" val="334479411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5B6817B5-25CD-45BE-9D02-0B9F7E6579BF}"/>
              </a:ext>
            </a:extLst>
          </p:cNvPr>
          <p:cNvSpPr txBox="1"/>
          <p:nvPr/>
        </p:nvSpPr>
        <p:spPr>
          <a:xfrm>
            <a:off x="4965432" y="2327723"/>
            <a:ext cx="6586489" cy="4272365"/>
          </a:xfrm>
          <a:prstGeom prst="rect">
            <a:avLst/>
          </a:prstGeom>
        </p:spPr>
        <p:txBody>
          <a:bodyPr vert="horz" lIns="91440" tIns="45720" rIns="91440" bIns="45720" rtlCol="0">
            <a:noAutofit/>
          </a:bodyPr>
          <a:lstStyle/>
          <a:p>
            <a:pPr algn="just">
              <a:lnSpc>
                <a:spcPct val="90000"/>
              </a:lnSpc>
              <a:spcAft>
                <a:spcPts val="600"/>
              </a:spcAft>
            </a:pPr>
            <a:r>
              <a:rPr lang="en-US" sz="1400" dirty="0"/>
              <a:t>Washington, DC is not just a smart city where innovators can plug into a world-class technology infrastructure and access, but with 140 miles of bike lanes, dozens of iconic monuments, FREE museums, ready-to-explore neighborhoods, and world-class restaurants, DC is just the place to be.</a:t>
            </a:r>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Washington, DC is a truly global city with a thriving and beautifully diverse local identity at its heart. Home to three major airports, all within miles of the city.</a:t>
            </a:r>
          </a:p>
          <a:p>
            <a:pPr indent="-228600">
              <a:lnSpc>
                <a:spcPct val="90000"/>
              </a:lnSpc>
              <a:spcAft>
                <a:spcPts val="600"/>
              </a:spcAft>
              <a:buFont typeface="Arial" panose="020B0604020202020204" pitchFamily="34" charset="0"/>
              <a:buChar char="•"/>
            </a:pPr>
            <a:r>
              <a:rPr lang="en-US" sz="1400" dirty="0"/>
              <a:t>Voted as the #1 City for Women in Tech by </a:t>
            </a:r>
            <a:r>
              <a:rPr lang="en-US" sz="1400" dirty="0" err="1"/>
              <a:t>SmartAsset</a:t>
            </a:r>
            <a:r>
              <a:rPr lang="en-US" sz="1400" dirty="0"/>
              <a:t>.</a:t>
            </a:r>
          </a:p>
          <a:p>
            <a:pPr indent="-228600">
              <a:lnSpc>
                <a:spcPct val="90000"/>
              </a:lnSpc>
              <a:spcAft>
                <a:spcPts val="600"/>
              </a:spcAft>
              <a:buFont typeface="Arial" panose="020B0604020202020204" pitchFamily="34" charset="0"/>
              <a:buChar char="•"/>
            </a:pPr>
            <a:r>
              <a:rPr lang="en-US" sz="1400" dirty="0"/>
              <a:t>Voted the #1 City in the World for Entrepreneurial Talent by GTCI.</a:t>
            </a:r>
          </a:p>
          <a:p>
            <a:pPr indent="-228600">
              <a:lnSpc>
                <a:spcPct val="90000"/>
              </a:lnSpc>
              <a:spcAft>
                <a:spcPts val="600"/>
              </a:spcAft>
              <a:buFont typeface="Arial" panose="020B0604020202020204" pitchFamily="34" charset="0"/>
              <a:buChar char="•"/>
            </a:pPr>
            <a:r>
              <a:rPr lang="en-US" sz="1400" dirty="0"/>
              <a:t>Ranked #1 park system of US cities according to the Trust for Public Land,</a:t>
            </a:r>
          </a:p>
          <a:p>
            <a:pPr indent="-228600">
              <a:lnSpc>
                <a:spcPct val="90000"/>
              </a:lnSpc>
              <a:spcAft>
                <a:spcPts val="600"/>
              </a:spcAft>
              <a:buFont typeface="Arial" panose="020B0604020202020204" pitchFamily="34" charset="0"/>
              <a:buChar char="•"/>
            </a:pPr>
            <a:r>
              <a:rPr lang="en-US" sz="1400" dirty="0"/>
              <a:t>and DC is the first LEED Platinum city in the world.</a:t>
            </a:r>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DC’s walkability and world-class public transportation system makes the city a top choice.</a:t>
            </a:r>
          </a:p>
          <a:p>
            <a:pPr>
              <a:lnSpc>
                <a:spcPct val="90000"/>
              </a:lnSpc>
              <a:spcAft>
                <a:spcPts val="600"/>
              </a:spcAft>
            </a:pPr>
            <a:endParaRPr lang="en-US" sz="1400" dirty="0"/>
          </a:p>
          <a:p>
            <a:pPr>
              <a:lnSpc>
                <a:spcPct val="90000"/>
              </a:lnSpc>
              <a:spcAft>
                <a:spcPts val="600"/>
              </a:spcAft>
            </a:pPr>
            <a:r>
              <a:rPr lang="en-US" sz="1400" dirty="0"/>
              <a:t>Now is the right time for NOHS to experience the magic of Washington, </a:t>
            </a:r>
            <a:r>
              <a:rPr lang="en-US" sz="1400"/>
              <a:t>DC.</a:t>
            </a:r>
            <a:endParaRPr lang="en-US" sz="1400" dirty="0"/>
          </a:p>
        </p:txBody>
      </p:sp>
      <p:pic>
        <p:nvPicPr>
          <p:cNvPr id="19" name="Picture Placeholder 18" descr="A large tall tower with a sky background&#10;&#10;Description automatically generated">
            <a:extLst>
              <a:ext uri="{FF2B5EF4-FFF2-40B4-BE49-F238E27FC236}">
                <a16:creationId xmlns:a16="http://schemas.microsoft.com/office/drawing/2014/main" id="{0A9F9008-74A9-45C6-8F2F-DD8D18A6189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671" r="7204"/>
          <a:stretch/>
        </p:blipFill>
        <p:spPr>
          <a:xfrm>
            <a:off x="20" y="10"/>
            <a:ext cx="4635571" cy="6857990"/>
          </a:xfrm>
          <a:prstGeom prst="rect">
            <a:avLst/>
          </a:prstGeom>
          <a:effectLst/>
        </p:spPr>
      </p:pic>
      <p:cxnSp>
        <p:nvCxnSpPr>
          <p:cNvPr id="31" name="Straight Connector 3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FC883"/>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C5E74BB-9C65-4933-9E03-1BA912A6AF4F}"/>
              </a:ext>
            </a:extLst>
          </p:cNvPr>
          <p:cNvSpPr txBox="1"/>
          <p:nvPr/>
        </p:nvSpPr>
        <p:spPr>
          <a:xfrm>
            <a:off x="4965432" y="722655"/>
            <a:ext cx="7332476" cy="128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dirty="0">
                <a:latin typeface="HelveticaNeueLT Std Thin" panose="020B0403020202020204" pitchFamily="34" charset="0"/>
                <a:ea typeface="+mj-ea"/>
                <a:cs typeface="+mj-cs"/>
              </a:rPr>
              <a:t>Why Washington, DC?</a:t>
            </a:r>
          </a:p>
        </p:txBody>
      </p:sp>
    </p:spTree>
    <p:extLst>
      <p:ext uri="{BB962C8B-B14F-4D97-AF65-F5344CB8AC3E}">
        <p14:creationId xmlns:p14="http://schemas.microsoft.com/office/powerpoint/2010/main" val="395258988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671A2B3-39A6-4AEB-82B5-AB5B08F91971}"/>
              </a:ext>
            </a:extLst>
          </p:cNvPr>
          <p:cNvSpPr txBox="1"/>
          <p:nvPr/>
        </p:nvSpPr>
        <p:spPr>
          <a:xfrm>
            <a:off x="183115" y="4866073"/>
            <a:ext cx="3338911" cy="1308050"/>
          </a:xfrm>
          <a:prstGeom prst="rect">
            <a:avLst/>
          </a:prstGeom>
          <a:noFill/>
        </p:spPr>
        <p:txBody>
          <a:bodyPr wrap="square" rtlCol="0">
            <a:spAutoFit/>
          </a:bodyPr>
          <a:lstStyle/>
          <a:p>
            <a:r>
              <a:rPr lang="en-ID" sz="2800" dirty="0">
                <a:solidFill>
                  <a:schemeClr val="tx1">
                    <a:lumMod val="75000"/>
                    <a:lumOff val="25000"/>
                  </a:schemeClr>
                </a:solidFill>
                <a:latin typeface="HelveticaNeueLT Std Thin" panose="020B0403020202020204" pitchFamily="34" charset="0"/>
                <a:ea typeface="Open Sans" panose="020B0606030504020204" pitchFamily="34" charset="0"/>
                <a:cs typeface="Open Sans" panose="020B0606030504020204" pitchFamily="34" charset="0"/>
              </a:rPr>
              <a:t> </a:t>
            </a:r>
          </a:p>
          <a:p>
            <a:r>
              <a:rPr lang="en-ID" sz="5100" b="1" cap="all"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About DC</a:t>
            </a:r>
          </a:p>
        </p:txBody>
      </p:sp>
      <p:sp>
        <p:nvSpPr>
          <p:cNvPr id="21" name="TextBox 20">
            <a:extLst>
              <a:ext uri="{FF2B5EF4-FFF2-40B4-BE49-F238E27FC236}">
                <a16:creationId xmlns:a16="http://schemas.microsoft.com/office/drawing/2014/main" id="{1A0CD844-DD9A-4EEA-9FCD-35294C6705F3}"/>
              </a:ext>
            </a:extLst>
          </p:cNvPr>
          <p:cNvSpPr txBox="1"/>
          <p:nvPr/>
        </p:nvSpPr>
        <p:spPr>
          <a:xfrm>
            <a:off x="3917341" y="3675249"/>
            <a:ext cx="8091544" cy="2989473"/>
          </a:xfrm>
          <a:prstGeom prst="rect">
            <a:avLst/>
          </a:prstGeom>
          <a:noFill/>
        </p:spPr>
        <p:txBody>
          <a:bodyPr wrap="square" rtlCol="0">
            <a:spAutoFit/>
          </a:bodyPr>
          <a:lstStyle/>
          <a:p>
            <a:pPr>
              <a:lnSpc>
                <a:spcPct val="200000"/>
              </a:lnSpc>
            </a:pP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Population: </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About 702,000 live in DC proper; more than 6.2 million live in the greater DC metro area.</a:t>
            </a:r>
          </a:p>
          <a:p>
            <a:pPr>
              <a:lnSpc>
                <a:spcPct val="200000"/>
              </a:lnSpc>
            </a:pP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Peak Season: </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March and June are the busiest months, followed by September and October.</a:t>
            </a:r>
          </a:p>
          <a:p>
            <a:pPr>
              <a:lnSpc>
                <a:spcPct val="200000"/>
              </a:lnSpc>
            </a:pP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Climate: </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DC  experiences all the seasons: warm summers, cool and sometimes snowy winters and pleasant springs and falls.</a:t>
            </a:r>
          </a:p>
          <a:p>
            <a:pPr>
              <a:lnSpc>
                <a:spcPct val="200000"/>
              </a:lnSpc>
            </a:pP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Lay of the Land: </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Nation’s Capital is located in the MidAtlantic region between Maryland and Virginia, 225 miles south of New York City. Washington, DC is laid out on a grid with quadrants: Northeast, Northwest, Southeast and Southwest. Streets denote their quadrant with NE, NW, SE or SW. The numbered streets run north-south, the lettered streets run east-west and diagonal streets have state names, which adds to the uniqueness of the city.</a:t>
            </a:r>
          </a:p>
        </p:txBody>
      </p:sp>
      <p:pic>
        <p:nvPicPr>
          <p:cNvPr id="4" name="Picture Placeholder 3">
            <a:extLst>
              <a:ext uri="{FF2B5EF4-FFF2-40B4-BE49-F238E27FC236}">
                <a16:creationId xmlns:a16="http://schemas.microsoft.com/office/drawing/2014/main" id="{3CDB1347-0126-48A1-9820-A6C22DD7FA6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b="12831"/>
          <a:stretch/>
        </p:blipFill>
        <p:spPr>
          <a:xfrm>
            <a:off x="1977" y="-6242"/>
            <a:ext cx="12200394" cy="3544995"/>
          </a:xfrm>
        </p:spPr>
      </p:pic>
      <p:sp>
        <p:nvSpPr>
          <p:cNvPr id="5" name="Rectangle 4">
            <a:extLst>
              <a:ext uri="{FF2B5EF4-FFF2-40B4-BE49-F238E27FC236}">
                <a16:creationId xmlns:a16="http://schemas.microsoft.com/office/drawing/2014/main" id="{A82C8E3F-121B-46C8-9F7E-D0F27A1DC0ED}"/>
              </a:ext>
            </a:extLst>
          </p:cNvPr>
          <p:cNvSpPr/>
          <p:nvPr/>
        </p:nvSpPr>
        <p:spPr>
          <a:xfrm>
            <a:off x="0" y="3538753"/>
            <a:ext cx="12192000" cy="6206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Box 16">
            <a:extLst>
              <a:ext uri="{FF2B5EF4-FFF2-40B4-BE49-F238E27FC236}">
                <a16:creationId xmlns:a16="http://schemas.microsoft.com/office/drawing/2014/main" id="{6783CA68-E710-4FD4-AA57-B9F988294B29}"/>
              </a:ext>
            </a:extLst>
          </p:cNvPr>
          <p:cNvSpPr txBox="1"/>
          <p:nvPr/>
        </p:nvSpPr>
        <p:spPr>
          <a:xfrm>
            <a:off x="276105" y="5076994"/>
            <a:ext cx="3338911" cy="523220"/>
          </a:xfrm>
          <a:prstGeom prst="rect">
            <a:avLst/>
          </a:prstGeom>
          <a:noFill/>
        </p:spPr>
        <p:txBody>
          <a:bodyPr wrap="square" rtlCol="0">
            <a:spAutoFit/>
          </a:bodyPr>
          <a:lstStyle/>
          <a:p>
            <a:r>
              <a:rPr lang="en-ID" sz="2800" dirty="0">
                <a:solidFill>
                  <a:schemeClr val="tx1">
                    <a:lumMod val="75000"/>
                    <a:lumOff val="25000"/>
                  </a:schemeClr>
                </a:solidFill>
                <a:latin typeface="HelveticaNeueLT Std Thin" panose="020B0403020202020204" pitchFamily="34" charset="0"/>
                <a:ea typeface="Open Sans" panose="020B0606030504020204" pitchFamily="34" charset="0"/>
                <a:cs typeface="Open Sans" panose="020B0606030504020204" pitchFamily="34" charset="0"/>
              </a:rPr>
              <a:t>Just A Little</a:t>
            </a:r>
            <a:endParaRPr lang="en-ID" sz="5100" b="1" cap="all"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5022269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02B3D24-91EB-4DB0-8C86-6FCBBF773E4E}"/>
              </a:ext>
            </a:extLst>
          </p:cNvPr>
          <p:cNvGrpSpPr/>
          <p:nvPr/>
        </p:nvGrpSpPr>
        <p:grpSpPr>
          <a:xfrm>
            <a:off x="10169035" y="358134"/>
            <a:ext cx="1593272" cy="557734"/>
            <a:chOff x="2791692" y="935182"/>
            <a:chExt cx="1593272" cy="557734"/>
          </a:xfrm>
        </p:grpSpPr>
        <p:sp>
          <p:nvSpPr>
            <p:cNvPr id="7" name="Rectangle: Rounded Corners 6">
              <a:extLst>
                <a:ext uri="{FF2B5EF4-FFF2-40B4-BE49-F238E27FC236}">
                  <a16:creationId xmlns:a16="http://schemas.microsoft.com/office/drawing/2014/main" id="{4E067C97-9B5E-4C1A-9335-E767FC9571DB}"/>
                </a:ext>
              </a:extLst>
            </p:cNvPr>
            <p:cNvSpPr/>
            <p:nvPr/>
          </p:nvSpPr>
          <p:spPr>
            <a:xfrm>
              <a:off x="2791692" y="935182"/>
              <a:ext cx="1593272" cy="557734"/>
            </a:xfrm>
            <a:prstGeom prst="roundRect">
              <a:avLst>
                <a:gd name="adj" fmla="val 50000"/>
              </a:avLst>
            </a:prstGeom>
            <a:solidFill>
              <a:schemeClr val="bg1"/>
            </a:solidFill>
            <a:ln>
              <a:solidFill>
                <a:srgbClr val="215FC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8" name="TextBox 7">
              <a:extLst>
                <a:ext uri="{FF2B5EF4-FFF2-40B4-BE49-F238E27FC236}">
                  <a16:creationId xmlns:a16="http://schemas.microsoft.com/office/drawing/2014/main" id="{87A69FAA-5F38-479D-ACDB-E4FE3E96AB81}"/>
                </a:ext>
              </a:extLst>
            </p:cNvPr>
            <p:cNvSpPr txBox="1"/>
            <p:nvPr/>
          </p:nvSpPr>
          <p:spPr>
            <a:xfrm>
              <a:off x="3245733" y="1088995"/>
              <a:ext cx="1002079" cy="276999"/>
            </a:xfrm>
            <a:prstGeom prst="rect">
              <a:avLst/>
            </a:prstGeom>
            <a:noFill/>
          </p:spPr>
          <p:txBody>
            <a:bodyPr wrap="square" rtlCol="0">
              <a:spAutoFit/>
            </a:bodyPr>
            <a:lstStyle/>
            <a:p>
              <a:r>
                <a:rPr lang="en-ID" sz="1200" b="1">
                  <a:solidFill>
                    <a:srgbClr val="215FC3"/>
                  </a:solidFill>
                  <a:latin typeface="Open Sans" panose="020B0606030504020204" pitchFamily="34" charset="0"/>
                  <a:ea typeface="Open Sans" panose="020B0606030504020204" pitchFamily="34" charset="0"/>
                  <a:cs typeface="Open Sans" panose="020B0606030504020204" pitchFamily="34" charset="0"/>
                </a:rPr>
                <a:t>BrightIdea</a:t>
              </a:r>
            </a:p>
          </p:txBody>
        </p:sp>
        <p:grpSp>
          <p:nvGrpSpPr>
            <p:cNvPr id="9" name="Group 8">
              <a:extLst>
                <a:ext uri="{FF2B5EF4-FFF2-40B4-BE49-F238E27FC236}">
                  <a16:creationId xmlns:a16="http://schemas.microsoft.com/office/drawing/2014/main" id="{C42C5651-9B8A-484D-862C-5DE486AB1898}"/>
                </a:ext>
              </a:extLst>
            </p:cNvPr>
            <p:cNvGrpSpPr/>
            <p:nvPr/>
          </p:nvGrpSpPr>
          <p:grpSpPr>
            <a:xfrm>
              <a:off x="3013965" y="1088995"/>
              <a:ext cx="248253" cy="248253"/>
              <a:chOff x="8820283" y="873369"/>
              <a:chExt cx="248253" cy="248253"/>
            </a:xfrm>
            <a:solidFill>
              <a:srgbClr val="215FC3"/>
            </a:solidFill>
          </p:grpSpPr>
          <p:sp>
            <p:nvSpPr>
              <p:cNvPr id="10" name="Freeform: Shape 9">
                <a:extLst>
                  <a:ext uri="{FF2B5EF4-FFF2-40B4-BE49-F238E27FC236}">
                    <a16:creationId xmlns:a16="http://schemas.microsoft.com/office/drawing/2014/main" id="{B25CDBFA-7485-4A0A-8FD4-E4A4A775B38F}"/>
                  </a:ext>
                </a:extLst>
              </p:cNvPr>
              <p:cNvSpPr/>
              <p:nvPr/>
            </p:nvSpPr>
            <p:spPr>
              <a:xfrm>
                <a:off x="8820283" y="873369"/>
                <a:ext cx="248253" cy="248253"/>
              </a:xfrm>
              <a:custGeom>
                <a:avLst/>
                <a:gdLst>
                  <a:gd name="connsiteX0" fmla="*/ 125174 w 248253"/>
                  <a:gd name="connsiteY0" fmla="*/ 250348 h 248253"/>
                  <a:gd name="connsiteX1" fmla="*/ 0 w 248253"/>
                  <a:gd name="connsiteY1" fmla="*/ 125174 h 248253"/>
                  <a:gd name="connsiteX2" fmla="*/ 125174 w 248253"/>
                  <a:gd name="connsiteY2" fmla="*/ 0 h 248253"/>
                  <a:gd name="connsiteX3" fmla="*/ 213692 w 248253"/>
                  <a:gd name="connsiteY3" fmla="*/ 36656 h 248253"/>
                  <a:gd name="connsiteX4" fmla="*/ 250348 w 248253"/>
                  <a:gd name="connsiteY4" fmla="*/ 125174 h 248253"/>
                  <a:gd name="connsiteX5" fmla="*/ 213692 w 248253"/>
                  <a:gd name="connsiteY5" fmla="*/ 213692 h 248253"/>
                  <a:gd name="connsiteX6" fmla="*/ 125174 w 248253"/>
                  <a:gd name="connsiteY6" fmla="*/ 250348 h 248253"/>
                  <a:gd name="connsiteX7" fmla="*/ 125174 w 248253"/>
                  <a:gd name="connsiteY7" fmla="*/ 15516 h 248253"/>
                  <a:gd name="connsiteX8" fmla="*/ 15516 w 248253"/>
                  <a:gd name="connsiteY8" fmla="*/ 125174 h 248253"/>
                  <a:gd name="connsiteX9" fmla="*/ 125174 w 248253"/>
                  <a:gd name="connsiteY9" fmla="*/ 234832 h 248253"/>
                  <a:gd name="connsiteX10" fmla="*/ 202714 w 248253"/>
                  <a:gd name="connsiteY10" fmla="*/ 202714 h 248253"/>
                  <a:gd name="connsiteX11" fmla="*/ 234832 w 248253"/>
                  <a:gd name="connsiteY11" fmla="*/ 125174 h 248253"/>
                  <a:gd name="connsiteX12" fmla="*/ 202714 w 248253"/>
                  <a:gd name="connsiteY12" fmla="*/ 47633 h 248253"/>
                  <a:gd name="connsiteX13" fmla="*/ 125174 w 248253"/>
                  <a:gd name="connsiteY13" fmla="*/ 15516 h 24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253" h="248253">
                    <a:moveTo>
                      <a:pt x="125174" y="250348"/>
                    </a:moveTo>
                    <a:cubicBezTo>
                      <a:pt x="56167" y="250348"/>
                      <a:pt x="0" y="194180"/>
                      <a:pt x="0" y="125174"/>
                    </a:cubicBezTo>
                    <a:cubicBezTo>
                      <a:pt x="0" y="56167"/>
                      <a:pt x="56167" y="0"/>
                      <a:pt x="125174" y="0"/>
                    </a:cubicBezTo>
                    <a:cubicBezTo>
                      <a:pt x="158611" y="0"/>
                      <a:pt x="190030" y="13033"/>
                      <a:pt x="213692" y="36656"/>
                    </a:cubicBezTo>
                    <a:cubicBezTo>
                      <a:pt x="237354" y="60318"/>
                      <a:pt x="250348" y="91737"/>
                      <a:pt x="250348" y="125174"/>
                    </a:cubicBezTo>
                    <a:cubicBezTo>
                      <a:pt x="250348" y="158610"/>
                      <a:pt x="237315" y="190030"/>
                      <a:pt x="213692" y="213692"/>
                    </a:cubicBezTo>
                    <a:cubicBezTo>
                      <a:pt x="190030" y="237314"/>
                      <a:pt x="158611" y="250348"/>
                      <a:pt x="125174" y="250348"/>
                    </a:cubicBezTo>
                    <a:close/>
                    <a:moveTo>
                      <a:pt x="125174" y="15516"/>
                    </a:moveTo>
                    <a:cubicBezTo>
                      <a:pt x="64701" y="15516"/>
                      <a:pt x="15516" y="64701"/>
                      <a:pt x="15516" y="125174"/>
                    </a:cubicBezTo>
                    <a:cubicBezTo>
                      <a:pt x="15516" y="185647"/>
                      <a:pt x="64701" y="234832"/>
                      <a:pt x="125174" y="234832"/>
                    </a:cubicBezTo>
                    <a:cubicBezTo>
                      <a:pt x="154460" y="234832"/>
                      <a:pt x="182001" y="223428"/>
                      <a:pt x="202714" y="202714"/>
                    </a:cubicBezTo>
                    <a:cubicBezTo>
                      <a:pt x="223428" y="182000"/>
                      <a:pt x="234832" y="154460"/>
                      <a:pt x="234832" y="125174"/>
                    </a:cubicBezTo>
                    <a:cubicBezTo>
                      <a:pt x="234832" y="95888"/>
                      <a:pt x="223428" y="68347"/>
                      <a:pt x="202714" y="47633"/>
                    </a:cubicBezTo>
                    <a:cubicBezTo>
                      <a:pt x="182001" y="26920"/>
                      <a:pt x="154460" y="15516"/>
                      <a:pt x="125174" y="15516"/>
                    </a:cubicBezTo>
                    <a:close/>
                  </a:path>
                </a:pathLst>
              </a:custGeom>
              <a:grpFill/>
              <a:ln w="3867" cap="flat">
                <a:noFill/>
                <a:prstDash val="solid"/>
                <a:miter/>
              </a:ln>
            </p:spPr>
            <p:txBody>
              <a:bodyPr rtlCol="0" anchor="ctr"/>
              <a:lstStyle/>
              <a:p>
                <a:endParaRPr lang="en-ID"/>
              </a:p>
            </p:txBody>
          </p:sp>
          <p:sp>
            <p:nvSpPr>
              <p:cNvPr id="11" name="Freeform: Shape 10">
                <a:extLst>
                  <a:ext uri="{FF2B5EF4-FFF2-40B4-BE49-F238E27FC236}">
                    <a16:creationId xmlns:a16="http://schemas.microsoft.com/office/drawing/2014/main" id="{3B83C51E-E89F-4093-8D48-6204F97CE336}"/>
                  </a:ext>
                </a:extLst>
              </p:cNvPr>
              <p:cNvSpPr/>
              <p:nvPr/>
            </p:nvSpPr>
            <p:spPr>
              <a:xfrm>
                <a:off x="8870516" y="877248"/>
                <a:ext cx="147400" cy="240495"/>
              </a:xfrm>
              <a:custGeom>
                <a:avLst/>
                <a:gdLst>
                  <a:gd name="connsiteX0" fmla="*/ 74942 w 147400"/>
                  <a:gd name="connsiteY0" fmla="*/ 242590 h 240495"/>
                  <a:gd name="connsiteX1" fmla="*/ 0 w 147400"/>
                  <a:gd name="connsiteY1" fmla="*/ 121295 h 240495"/>
                  <a:gd name="connsiteX2" fmla="*/ 74942 w 147400"/>
                  <a:gd name="connsiteY2" fmla="*/ 0 h 240495"/>
                  <a:gd name="connsiteX3" fmla="*/ 149883 w 147400"/>
                  <a:gd name="connsiteY3" fmla="*/ 121295 h 240495"/>
                  <a:gd name="connsiteX4" fmla="*/ 74942 w 147400"/>
                  <a:gd name="connsiteY4" fmla="*/ 242590 h 240495"/>
                  <a:gd name="connsiteX5" fmla="*/ 74942 w 147400"/>
                  <a:gd name="connsiteY5" fmla="*/ 7758 h 240495"/>
                  <a:gd name="connsiteX6" fmla="*/ 7758 w 147400"/>
                  <a:gd name="connsiteY6" fmla="*/ 121295 h 240495"/>
                  <a:gd name="connsiteX7" fmla="*/ 74942 w 147400"/>
                  <a:gd name="connsiteY7" fmla="*/ 234832 h 240495"/>
                  <a:gd name="connsiteX8" fmla="*/ 142125 w 147400"/>
                  <a:gd name="connsiteY8" fmla="*/ 121295 h 240495"/>
                  <a:gd name="connsiteX9" fmla="*/ 74942 w 147400"/>
                  <a:gd name="connsiteY9" fmla="*/ 7758 h 24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400" h="240495">
                    <a:moveTo>
                      <a:pt x="74942" y="242590"/>
                    </a:moveTo>
                    <a:cubicBezTo>
                      <a:pt x="33631" y="242590"/>
                      <a:pt x="0" y="188168"/>
                      <a:pt x="0" y="121295"/>
                    </a:cubicBezTo>
                    <a:cubicBezTo>
                      <a:pt x="0" y="54422"/>
                      <a:pt x="33631" y="0"/>
                      <a:pt x="74942" y="0"/>
                    </a:cubicBezTo>
                    <a:cubicBezTo>
                      <a:pt x="116253" y="0"/>
                      <a:pt x="149883" y="54422"/>
                      <a:pt x="149883" y="121295"/>
                    </a:cubicBezTo>
                    <a:cubicBezTo>
                      <a:pt x="149883" y="188168"/>
                      <a:pt x="116253" y="242590"/>
                      <a:pt x="74942" y="242590"/>
                    </a:cubicBezTo>
                    <a:close/>
                    <a:moveTo>
                      <a:pt x="74942" y="7758"/>
                    </a:moveTo>
                    <a:cubicBezTo>
                      <a:pt x="37898" y="7758"/>
                      <a:pt x="7758" y="58689"/>
                      <a:pt x="7758" y="121295"/>
                    </a:cubicBezTo>
                    <a:cubicBezTo>
                      <a:pt x="7758" y="183902"/>
                      <a:pt x="37898" y="234832"/>
                      <a:pt x="74942" y="234832"/>
                    </a:cubicBezTo>
                    <a:cubicBezTo>
                      <a:pt x="111986" y="234832"/>
                      <a:pt x="142125" y="183902"/>
                      <a:pt x="142125" y="121295"/>
                    </a:cubicBezTo>
                    <a:cubicBezTo>
                      <a:pt x="142125" y="58689"/>
                      <a:pt x="111986" y="7758"/>
                      <a:pt x="74942" y="7758"/>
                    </a:cubicBezTo>
                    <a:close/>
                  </a:path>
                </a:pathLst>
              </a:custGeom>
              <a:grpFill/>
              <a:ln w="3867" cap="flat">
                <a:noFill/>
                <a:prstDash val="solid"/>
                <a:miter/>
              </a:ln>
            </p:spPr>
            <p:txBody>
              <a:bodyPr rtlCol="0" anchor="ctr"/>
              <a:lstStyle/>
              <a:p>
                <a:endParaRPr lang="en-ID"/>
              </a:p>
            </p:txBody>
          </p:sp>
          <p:sp>
            <p:nvSpPr>
              <p:cNvPr id="12" name="Freeform: Shape 11">
                <a:extLst>
                  <a:ext uri="{FF2B5EF4-FFF2-40B4-BE49-F238E27FC236}">
                    <a16:creationId xmlns:a16="http://schemas.microsoft.com/office/drawing/2014/main" id="{433F5D32-5765-4EF6-890B-F3E0C0DCEA32}"/>
                  </a:ext>
                </a:extLst>
              </p:cNvPr>
              <p:cNvSpPr/>
              <p:nvPr/>
            </p:nvSpPr>
            <p:spPr>
              <a:xfrm>
                <a:off x="8850384" y="922787"/>
                <a:ext cx="190069" cy="46548"/>
              </a:xfrm>
              <a:custGeom>
                <a:avLst/>
                <a:gdLst>
                  <a:gd name="connsiteX0" fmla="*/ 95073 w 190068"/>
                  <a:gd name="connsiteY0" fmla="*/ 47556 h 46547"/>
                  <a:gd name="connsiteX1" fmla="*/ 0 w 190068"/>
                  <a:gd name="connsiteY1" fmla="*/ 3879 h 46547"/>
                  <a:gd name="connsiteX2" fmla="*/ 3879 w 190068"/>
                  <a:gd name="connsiteY2" fmla="*/ 0 h 46547"/>
                  <a:gd name="connsiteX3" fmla="*/ 7758 w 190068"/>
                  <a:gd name="connsiteY3" fmla="*/ 3879 h 46547"/>
                  <a:gd name="connsiteX4" fmla="*/ 95073 w 190068"/>
                  <a:gd name="connsiteY4" fmla="*/ 39798 h 46547"/>
                  <a:gd name="connsiteX5" fmla="*/ 182389 w 190068"/>
                  <a:gd name="connsiteY5" fmla="*/ 3879 h 46547"/>
                  <a:gd name="connsiteX6" fmla="*/ 186268 w 190068"/>
                  <a:gd name="connsiteY6" fmla="*/ 0 h 46547"/>
                  <a:gd name="connsiteX7" fmla="*/ 190147 w 190068"/>
                  <a:gd name="connsiteY7" fmla="*/ 3879 h 46547"/>
                  <a:gd name="connsiteX8" fmla="*/ 95073 w 190068"/>
                  <a:gd name="connsiteY8" fmla="*/ 47556 h 4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068" h="46547">
                    <a:moveTo>
                      <a:pt x="95073" y="47556"/>
                    </a:moveTo>
                    <a:cubicBezTo>
                      <a:pt x="41776" y="47556"/>
                      <a:pt x="0" y="28355"/>
                      <a:pt x="0" y="3879"/>
                    </a:cubicBezTo>
                    <a:cubicBezTo>
                      <a:pt x="0" y="1746"/>
                      <a:pt x="1746" y="0"/>
                      <a:pt x="3879" y="0"/>
                    </a:cubicBezTo>
                    <a:cubicBezTo>
                      <a:pt x="6012" y="0"/>
                      <a:pt x="7758" y="1746"/>
                      <a:pt x="7758" y="3879"/>
                    </a:cubicBezTo>
                    <a:cubicBezTo>
                      <a:pt x="7758" y="23351"/>
                      <a:pt x="47750" y="39798"/>
                      <a:pt x="95073" y="39798"/>
                    </a:cubicBezTo>
                    <a:cubicBezTo>
                      <a:pt x="142397" y="39798"/>
                      <a:pt x="182389" y="23351"/>
                      <a:pt x="182389" y="3879"/>
                    </a:cubicBezTo>
                    <a:cubicBezTo>
                      <a:pt x="182389" y="1746"/>
                      <a:pt x="184134" y="0"/>
                      <a:pt x="186268" y="0"/>
                    </a:cubicBezTo>
                    <a:cubicBezTo>
                      <a:pt x="188401" y="0"/>
                      <a:pt x="190147" y="1746"/>
                      <a:pt x="190147" y="3879"/>
                    </a:cubicBezTo>
                    <a:cubicBezTo>
                      <a:pt x="190108" y="28394"/>
                      <a:pt x="148370" y="47556"/>
                      <a:pt x="95073" y="47556"/>
                    </a:cubicBezTo>
                    <a:close/>
                  </a:path>
                </a:pathLst>
              </a:custGeom>
              <a:grpFill/>
              <a:ln w="3867" cap="flat">
                <a:noFill/>
                <a:prstDash val="solid"/>
                <a:miter/>
              </a:ln>
            </p:spPr>
            <p:txBody>
              <a:bodyPr rtlCol="0" anchor="ctr"/>
              <a:lstStyle/>
              <a:p>
                <a:endParaRPr lang="en-ID"/>
              </a:p>
            </p:txBody>
          </p:sp>
          <p:sp>
            <p:nvSpPr>
              <p:cNvPr id="13" name="Freeform: Shape 12">
                <a:extLst>
                  <a:ext uri="{FF2B5EF4-FFF2-40B4-BE49-F238E27FC236}">
                    <a16:creationId xmlns:a16="http://schemas.microsoft.com/office/drawing/2014/main" id="{9B05E455-9CE2-472D-8CAC-661F8871A130}"/>
                  </a:ext>
                </a:extLst>
              </p:cNvPr>
              <p:cNvSpPr/>
              <p:nvPr/>
            </p:nvSpPr>
            <p:spPr>
              <a:xfrm>
                <a:off x="8850345" y="1031398"/>
                <a:ext cx="190069" cy="46548"/>
              </a:xfrm>
              <a:custGeom>
                <a:avLst/>
                <a:gdLst>
                  <a:gd name="connsiteX0" fmla="*/ 186268 w 190068"/>
                  <a:gd name="connsiteY0" fmla="*/ 47556 h 46547"/>
                  <a:gd name="connsiteX1" fmla="*/ 182389 w 190068"/>
                  <a:gd name="connsiteY1" fmla="*/ 43677 h 46547"/>
                  <a:gd name="connsiteX2" fmla="*/ 95073 w 190068"/>
                  <a:gd name="connsiteY2" fmla="*/ 7758 h 46547"/>
                  <a:gd name="connsiteX3" fmla="*/ 7758 w 190068"/>
                  <a:gd name="connsiteY3" fmla="*/ 43677 h 46547"/>
                  <a:gd name="connsiteX4" fmla="*/ 3879 w 190068"/>
                  <a:gd name="connsiteY4" fmla="*/ 47556 h 46547"/>
                  <a:gd name="connsiteX5" fmla="*/ 0 w 190068"/>
                  <a:gd name="connsiteY5" fmla="*/ 43677 h 46547"/>
                  <a:gd name="connsiteX6" fmla="*/ 95073 w 190068"/>
                  <a:gd name="connsiteY6" fmla="*/ 0 h 46547"/>
                  <a:gd name="connsiteX7" fmla="*/ 190147 w 190068"/>
                  <a:gd name="connsiteY7" fmla="*/ 43677 h 46547"/>
                  <a:gd name="connsiteX8" fmla="*/ 186268 w 190068"/>
                  <a:gd name="connsiteY8" fmla="*/ 47556 h 4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068" h="46547">
                    <a:moveTo>
                      <a:pt x="186268" y="47556"/>
                    </a:moveTo>
                    <a:cubicBezTo>
                      <a:pt x="184134" y="47556"/>
                      <a:pt x="182389" y="45810"/>
                      <a:pt x="182389" y="43677"/>
                    </a:cubicBezTo>
                    <a:cubicBezTo>
                      <a:pt x="182389" y="24205"/>
                      <a:pt x="142397" y="7758"/>
                      <a:pt x="95073" y="7758"/>
                    </a:cubicBezTo>
                    <a:cubicBezTo>
                      <a:pt x="47750" y="7758"/>
                      <a:pt x="7758" y="24205"/>
                      <a:pt x="7758" y="43677"/>
                    </a:cubicBezTo>
                    <a:cubicBezTo>
                      <a:pt x="7758" y="45810"/>
                      <a:pt x="6013" y="47556"/>
                      <a:pt x="3879" y="47556"/>
                    </a:cubicBezTo>
                    <a:cubicBezTo>
                      <a:pt x="1746" y="47556"/>
                      <a:pt x="0" y="45810"/>
                      <a:pt x="0" y="43677"/>
                    </a:cubicBezTo>
                    <a:cubicBezTo>
                      <a:pt x="0" y="19201"/>
                      <a:pt x="41738" y="0"/>
                      <a:pt x="95073" y="0"/>
                    </a:cubicBezTo>
                    <a:cubicBezTo>
                      <a:pt x="148370" y="0"/>
                      <a:pt x="190147" y="19201"/>
                      <a:pt x="190147" y="43677"/>
                    </a:cubicBezTo>
                    <a:cubicBezTo>
                      <a:pt x="190147" y="45849"/>
                      <a:pt x="188440" y="47556"/>
                      <a:pt x="186268" y="47556"/>
                    </a:cubicBezTo>
                    <a:close/>
                  </a:path>
                </a:pathLst>
              </a:custGeom>
              <a:grpFill/>
              <a:ln w="3867" cap="flat">
                <a:noFill/>
                <a:prstDash val="solid"/>
                <a:miter/>
              </a:ln>
            </p:spPr>
            <p:txBody>
              <a:bodyPr rtlCol="0" anchor="ctr"/>
              <a:lstStyle/>
              <a:p>
                <a:endParaRPr lang="en-ID"/>
              </a:p>
            </p:txBody>
          </p:sp>
          <p:sp>
            <p:nvSpPr>
              <p:cNvPr id="14" name="Freeform: Shape 13">
                <a:extLst>
                  <a:ext uri="{FF2B5EF4-FFF2-40B4-BE49-F238E27FC236}">
                    <a16:creationId xmlns:a16="http://schemas.microsoft.com/office/drawing/2014/main" id="{32350B8C-1D1E-4F40-A52D-2D80A0734EFF}"/>
                  </a:ext>
                </a:extLst>
              </p:cNvPr>
              <p:cNvSpPr/>
              <p:nvPr/>
            </p:nvSpPr>
            <p:spPr>
              <a:xfrm>
                <a:off x="8942354" y="875541"/>
                <a:ext cx="7758" cy="240495"/>
              </a:xfrm>
              <a:custGeom>
                <a:avLst/>
                <a:gdLst>
                  <a:gd name="connsiteX0" fmla="*/ 3879 w 7757"/>
                  <a:gd name="connsiteY0" fmla="*/ 244374 h 240495"/>
                  <a:gd name="connsiteX1" fmla="*/ 0 w 7757"/>
                  <a:gd name="connsiteY1" fmla="*/ 240495 h 240495"/>
                  <a:gd name="connsiteX2" fmla="*/ 0 w 7757"/>
                  <a:gd name="connsiteY2" fmla="*/ 3879 h 240495"/>
                  <a:gd name="connsiteX3" fmla="*/ 3879 w 7757"/>
                  <a:gd name="connsiteY3" fmla="*/ 0 h 240495"/>
                  <a:gd name="connsiteX4" fmla="*/ 7758 w 7757"/>
                  <a:gd name="connsiteY4" fmla="*/ 3879 h 240495"/>
                  <a:gd name="connsiteX5" fmla="*/ 7758 w 7757"/>
                  <a:gd name="connsiteY5" fmla="*/ 240495 h 240495"/>
                  <a:gd name="connsiteX6" fmla="*/ 3879 w 7757"/>
                  <a:gd name="connsiteY6" fmla="*/ 244374 h 24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7" h="240495">
                    <a:moveTo>
                      <a:pt x="3879" y="244374"/>
                    </a:moveTo>
                    <a:cubicBezTo>
                      <a:pt x="1746" y="244374"/>
                      <a:pt x="0" y="242629"/>
                      <a:pt x="0" y="240495"/>
                    </a:cubicBezTo>
                    <a:lnTo>
                      <a:pt x="0" y="3879"/>
                    </a:lnTo>
                    <a:cubicBezTo>
                      <a:pt x="0" y="1745"/>
                      <a:pt x="1746" y="0"/>
                      <a:pt x="3879" y="0"/>
                    </a:cubicBezTo>
                    <a:cubicBezTo>
                      <a:pt x="6012" y="0"/>
                      <a:pt x="7758" y="1745"/>
                      <a:pt x="7758" y="3879"/>
                    </a:cubicBezTo>
                    <a:lnTo>
                      <a:pt x="7758" y="240495"/>
                    </a:lnTo>
                    <a:cubicBezTo>
                      <a:pt x="7758" y="242629"/>
                      <a:pt x="6012" y="244374"/>
                      <a:pt x="3879" y="244374"/>
                    </a:cubicBezTo>
                    <a:close/>
                  </a:path>
                </a:pathLst>
              </a:custGeom>
              <a:grpFill/>
              <a:ln w="3867" cap="flat">
                <a:noFill/>
                <a:prstDash val="solid"/>
                <a:miter/>
              </a:ln>
            </p:spPr>
            <p:txBody>
              <a:bodyPr rtlCol="0" anchor="ctr"/>
              <a:lstStyle/>
              <a:p>
                <a:endParaRPr lang="en-ID"/>
              </a:p>
            </p:txBody>
          </p:sp>
          <p:sp>
            <p:nvSpPr>
              <p:cNvPr id="15" name="Freeform: Shape 14">
                <a:extLst>
                  <a:ext uri="{FF2B5EF4-FFF2-40B4-BE49-F238E27FC236}">
                    <a16:creationId xmlns:a16="http://schemas.microsoft.com/office/drawing/2014/main" id="{5C11ED48-9D19-4BCC-8D1D-FD640006E061}"/>
                  </a:ext>
                </a:extLst>
              </p:cNvPr>
              <p:cNvSpPr/>
              <p:nvPr/>
            </p:nvSpPr>
            <p:spPr>
              <a:xfrm>
                <a:off x="8904030" y="997380"/>
                <a:ext cx="162916" cy="7758"/>
              </a:xfrm>
              <a:custGeom>
                <a:avLst/>
                <a:gdLst>
                  <a:gd name="connsiteX0" fmla="*/ 159037 w 162916"/>
                  <a:gd name="connsiteY0" fmla="*/ 7758 h 7757"/>
                  <a:gd name="connsiteX1" fmla="*/ 3879 w 162916"/>
                  <a:gd name="connsiteY1" fmla="*/ 7758 h 7757"/>
                  <a:gd name="connsiteX2" fmla="*/ 0 w 162916"/>
                  <a:gd name="connsiteY2" fmla="*/ 3879 h 7757"/>
                  <a:gd name="connsiteX3" fmla="*/ 3879 w 162916"/>
                  <a:gd name="connsiteY3" fmla="*/ 0 h 7757"/>
                  <a:gd name="connsiteX4" fmla="*/ 159037 w 162916"/>
                  <a:gd name="connsiteY4" fmla="*/ 0 h 7757"/>
                  <a:gd name="connsiteX5" fmla="*/ 162916 w 162916"/>
                  <a:gd name="connsiteY5" fmla="*/ 3879 h 7757"/>
                  <a:gd name="connsiteX6" fmla="*/ 159037 w 162916"/>
                  <a:gd name="connsiteY6" fmla="*/ 7758 h 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916" h="7757">
                    <a:moveTo>
                      <a:pt x="159037" y="7758"/>
                    </a:moveTo>
                    <a:lnTo>
                      <a:pt x="3879" y="7758"/>
                    </a:lnTo>
                    <a:cubicBezTo>
                      <a:pt x="1746" y="7758"/>
                      <a:pt x="0" y="6012"/>
                      <a:pt x="0" y="3879"/>
                    </a:cubicBezTo>
                    <a:cubicBezTo>
                      <a:pt x="0" y="1746"/>
                      <a:pt x="1746" y="0"/>
                      <a:pt x="3879" y="0"/>
                    </a:cubicBezTo>
                    <a:lnTo>
                      <a:pt x="159037" y="0"/>
                    </a:lnTo>
                    <a:cubicBezTo>
                      <a:pt x="161171" y="0"/>
                      <a:pt x="162916" y="1746"/>
                      <a:pt x="162916" y="3879"/>
                    </a:cubicBezTo>
                    <a:cubicBezTo>
                      <a:pt x="162916" y="6051"/>
                      <a:pt x="161171" y="7758"/>
                      <a:pt x="159037" y="7758"/>
                    </a:cubicBezTo>
                    <a:close/>
                  </a:path>
                </a:pathLst>
              </a:custGeom>
              <a:grpFill/>
              <a:ln w="3867" cap="flat">
                <a:noFill/>
                <a:prstDash val="solid"/>
                <a:miter/>
              </a:ln>
            </p:spPr>
            <p:txBody>
              <a:bodyPr rtlCol="0" anchor="ctr"/>
              <a:lstStyle/>
              <a:p>
                <a:endParaRPr lang="en-ID"/>
              </a:p>
            </p:txBody>
          </p:sp>
          <p:sp>
            <p:nvSpPr>
              <p:cNvPr id="16" name="Freeform: Shape 15">
                <a:extLst>
                  <a:ext uri="{FF2B5EF4-FFF2-40B4-BE49-F238E27FC236}">
                    <a16:creationId xmlns:a16="http://schemas.microsoft.com/office/drawing/2014/main" id="{0AD2FA27-0994-46D4-BC47-2E4CF3F26F59}"/>
                  </a:ext>
                </a:extLst>
              </p:cNvPr>
              <p:cNvSpPr/>
              <p:nvPr/>
            </p:nvSpPr>
            <p:spPr>
              <a:xfrm>
                <a:off x="8826451" y="997380"/>
                <a:ext cx="65942" cy="7758"/>
              </a:xfrm>
              <a:custGeom>
                <a:avLst/>
                <a:gdLst>
                  <a:gd name="connsiteX0" fmla="*/ 62063 w 65942"/>
                  <a:gd name="connsiteY0" fmla="*/ 7758 h 7757"/>
                  <a:gd name="connsiteX1" fmla="*/ 3879 w 65942"/>
                  <a:gd name="connsiteY1" fmla="*/ 7758 h 7757"/>
                  <a:gd name="connsiteX2" fmla="*/ 0 w 65942"/>
                  <a:gd name="connsiteY2" fmla="*/ 3879 h 7757"/>
                  <a:gd name="connsiteX3" fmla="*/ 3879 w 65942"/>
                  <a:gd name="connsiteY3" fmla="*/ 0 h 7757"/>
                  <a:gd name="connsiteX4" fmla="*/ 62063 w 65942"/>
                  <a:gd name="connsiteY4" fmla="*/ 0 h 7757"/>
                  <a:gd name="connsiteX5" fmla="*/ 65942 w 65942"/>
                  <a:gd name="connsiteY5" fmla="*/ 3879 h 7757"/>
                  <a:gd name="connsiteX6" fmla="*/ 62063 w 65942"/>
                  <a:gd name="connsiteY6" fmla="*/ 7758 h 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942" h="7757">
                    <a:moveTo>
                      <a:pt x="62063" y="7758"/>
                    </a:moveTo>
                    <a:lnTo>
                      <a:pt x="3879" y="7758"/>
                    </a:lnTo>
                    <a:cubicBezTo>
                      <a:pt x="1746" y="7758"/>
                      <a:pt x="0" y="6012"/>
                      <a:pt x="0" y="3879"/>
                    </a:cubicBezTo>
                    <a:cubicBezTo>
                      <a:pt x="0" y="1746"/>
                      <a:pt x="1746" y="0"/>
                      <a:pt x="3879" y="0"/>
                    </a:cubicBezTo>
                    <a:lnTo>
                      <a:pt x="62063" y="0"/>
                    </a:lnTo>
                    <a:cubicBezTo>
                      <a:pt x="64197" y="0"/>
                      <a:pt x="65942" y="1746"/>
                      <a:pt x="65942" y="3879"/>
                    </a:cubicBezTo>
                    <a:cubicBezTo>
                      <a:pt x="65942" y="6051"/>
                      <a:pt x="64197" y="7758"/>
                      <a:pt x="62063" y="7758"/>
                    </a:cubicBezTo>
                    <a:close/>
                  </a:path>
                </a:pathLst>
              </a:custGeom>
              <a:grpFill/>
              <a:ln w="3867" cap="flat">
                <a:noFill/>
                <a:prstDash val="solid"/>
                <a:miter/>
              </a:ln>
            </p:spPr>
            <p:txBody>
              <a:bodyPr rtlCol="0" anchor="ctr"/>
              <a:lstStyle/>
              <a:p>
                <a:endParaRPr lang="en-ID"/>
              </a:p>
            </p:txBody>
          </p:sp>
        </p:grpSp>
      </p:grpSp>
      <p:sp>
        <p:nvSpPr>
          <p:cNvPr id="18" name="TextBox 17">
            <a:extLst>
              <a:ext uri="{FF2B5EF4-FFF2-40B4-BE49-F238E27FC236}">
                <a16:creationId xmlns:a16="http://schemas.microsoft.com/office/drawing/2014/main" id="{7671A2B3-39A6-4AEB-82B5-AB5B08F91971}"/>
              </a:ext>
            </a:extLst>
          </p:cNvPr>
          <p:cNvSpPr txBox="1"/>
          <p:nvPr/>
        </p:nvSpPr>
        <p:spPr>
          <a:xfrm>
            <a:off x="183115" y="4866073"/>
            <a:ext cx="3338911" cy="1308050"/>
          </a:xfrm>
          <a:prstGeom prst="rect">
            <a:avLst/>
          </a:prstGeom>
          <a:noFill/>
        </p:spPr>
        <p:txBody>
          <a:bodyPr wrap="square" rtlCol="0">
            <a:spAutoFit/>
          </a:bodyPr>
          <a:lstStyle/>
          <a:p>
            <a:r>
              <a:rPr lang="en-ID" sz="2800" dirty="0">
                <a:solidFill>
                  <a:schemeClr val="tx1">
                    <a:lumMod val="75000"/>
                    <a:lumOff val="25000"/>
                  </a:schemeClr>
                </a:solidFill>
                <a:latin typeface="HelveticaNeueLT Std Thin" panose="020B0403020202020204" pitchFamily="34" charset="0"/>
                <a:ea typeface="Open Sans" panose="020B0606030504020204" pitchFamily="34" charset="0"/>
                <a:cs typeface="Open Sans" panose="020B0606030504020204" pitchFamily="34" charset="0"/>
              </a:rPr>
              <a:t> </a:t>
            </a:r>
          </a:p>
          <a:p>
            <a:r>
              <a:rPr lang="en-ID" sz="5100" b="1" cap="all"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Free in DC</a:t>
            </a:r>
          </a:p>
        </p:txBody>
      </p:sp>
      <p:sp>
        <p:nvSpPr>
          <p:cNvPr id="21" name="TextBox 20">
            <a:extLst>
              <a:ext uri="{FF2B5EF4-FFF2-40B4-BE49-F238E27FC236}">
                <a16:creationId xmlns:a16="http://schemas.microsoft.com/office/drawing/2014/main" id="{1A0CD844-DD9A-4EEA-9FCD-35294C6705F3}"/>
              </a:ext>
            </a:extLst>
          </p:cNvPr>
          <p:cNvSpPr txBox="1"/>
          <p:nvPr/>
        </p:nvSpPr>
        <p:spPr>
          <a:xfrm>
            <a:off x="3917341" y="3920920"/>
            <a:ext cx="8409259" cy="2620141"/>
          </a:xfrm>
          <a:prstGeom prst="rect">
            <a:avLst/>
          </a:prstGeom>
          <a:noFill/>
        </p:spPr>
        <p:txBody>
          <a:bodyPr wrap="square" rtlCol="0">
            <a:spAutoFit/>
          </a:bodyPr>
          <a:lstStyle/>
          <a:p>
            <a:pPr>
              <a:lnSpc>
                <a:spcPct val="20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Few destinations offer as many exciting free things to do as Washington, DC. From awe-inspiring monuments and memorials to world-renowned events, there is something free for everyone to enjoy.</a:t>
            </a:r>
          </a:p>
          <a:p>
            <a:pPr marL="628650" lvl="1" indent="-171450">
              <a:lnSpc>
                <a:spcPct val="200000"/>
              </a:lnSpc>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Witness the majestic monuments and memorials under moonlight – Free.</a:t>
            </a:r>
          </a:p>
          <a:p>
            <a:pPr marL="628650" lvl="1" indent="-171450">
              <a:lnSpc>
                <a:spcPct val="200000"/>
              </a:lnSpc>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Explore 17 Smithsonian museums and galleries, including the National Zoo – Free. </a:t>
            </a:r>
          </a:p>
          <a:p>
            <a:pPr marL="628650" lvl="1" indent="-171450">
              <a:lnSpc>
                <a:spcPct val="200000"/>
              </a:lnSpc>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Experience vital art from Renaissance masters to modern-day marvels at the National Gallery of Art – Free.</a:t>
            </a:r>
          </a:p>
          <a:p>
            <a:pPr marL="628650" lvl="1" indent="-171450">
              <a:lnSpc>
                <a:spcPct val="200000"/>
              </a:lnSpc>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Catch a daily performance at The John F. Kennedy Center for the Performing Arts’ Millennium Stage – Free.</a:t>
            </a:r>
          </a:p>
          <a:p>
            <a:pPr marL="628650" lvl="1" indent="-171450">
              <a:lnSpc>
                <a:spcPct val="200000"/>
              </a:lnSpc>
              <a:buFont typeface="Arial" panose="020B0604020202020204" pitchFamily="34" charset="0"/>
              <a:buChar cha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Check out the magnificent Library of Congress, the largest library in the world – Absolutely Free!</a:t>
            </a:r>
          </a:p>
        </p:txBody>
      </p:sp>
      <p:pic>
        <p:nvPicPr>
          <p:cNvPr id="4" name="Picture Placeholder 3" descr="A picture containing indoor, table, chair, room&#10;&#10;Description automatically generated">
            <a:extLst>
              <a:ext uri="{FF2B5EF4-FFF2-40B4-BE49-F238E27FC236}">
                <a16:creationId xmlns:a16="http://schemas.microsoft.com/office/drawing/2014/main" id="{3CDB1347-0126-48A1-9820-A6C22DD7FA6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872" b="20872"/>
          <a:stretch>
            <a:fillRect/>
          </a:stretch>
        </p:blipFill>
        <p:spPr/>
      </p:pic>
      <p:sp>
        <p:nvSpPr>
          <p:cNvPr id="5" name="Rectangle 4">
            <a:extLst>
              <a:ext uri="{FF2B5EF4-FFF2-40B4-BE49-F238E27FC236}">
                <a16:creationId xmlns:a16="http://schemas.microsoft.com/office/drawing/2014/main" id="{A82C8E3F-121B-46C8-9F7E-D0F27A1DC0ED}"/>
              </a:ext>
            </a:extLst>
          </p:cNvPr>
          <p:cNvSpPr/>
          <p:nvPr/>
        </p:nvSpPr>
        <p:spPr>
          <a:xfrm>
            <a:off x="0" y="3538753"/>
            <a:ext cx="12192000" cy="6206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TextBox 23">
            <a:extLst>
              <a:ext uri="{FF2B5EF4-FFF2-40B4-BE49-F238E27FC236}">
                <a16:creationId xmlns:a16="http://schemas.microsoft.com/office/drawing/2014/main" id="{940563F7-2FC7-468D-BC5A-510F791D90A0}"/>
              </a:ext>
            </a:extLst>
          </p:cNvPr>
          <p:cNvSpPr txBox="1"/>
          <p:nvPr/>
        </p:nvSpPr>
        <p:spPr>
          <a:xfrm>
            <a:off x="221860" y="5088215"/>
            <a:ext cx="3338911" cy="523220"/>
          </a:xfrm>
          <a:prstGeom prst="rect">
            <a:avLst/>
          </a:prstGeom>
          <a:noFill/>
        </p:spPr>
        <p:txBody>
          <a:bodyPr wrap="square" rtlCol="0">
            <a:spAutoFit/>
          </a:bodyPr>
          <a:lstStyle/>
          <a:p>
            <a:r>
              <a:rPr lang="en-ID" sz="2800" dirty="0">
                <a:solidFill>
                  <a:schemeClr val="tx1">
                    <a:lumMod val="75000"/>
                    <a:lumOff val="25000"/>
                  </a:schemeClr>
                </a:solidFill>
                <a:latin typeface="HelveticaNeueLT Std Thin" panose="020B0403020202020204" pitchFamily="34" charset="0"/>
                <a:ea typeface="Open Sans" panose="020B0606030504020204" pitchFamily="34" charset="0"/>
                <a:cs typeface="Open Sans" panose="020B0606030504020204" pitchFamily="34" charset="0"/>
              </a:rPr>
              <a:t>So Many Things are</a:t>
            </a:r>
          </a:p>
        </p:txBody>
      </p:sp>
    </p:spTree>
    <p:extLst>
      <p:ext uri="{BB962C8B-B14F-4D97-AF65-F5344CB8AC3E}">
        <p14:creationId xmlns:p14="http://schemas.microsoft.com/office/powerpoint/2010/main" val="423638079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671A2B3-39A6-4AEB-82B5-AB5B08F91971}"/>
              </a:ext>
            </a:extLst>
          </p:cNvPr>
          <p:cNvSpPr txBox="1"/>
          <p:nvPr/>
        </p:nvSpPr>
        <p:spPr>
          <a:xfrm>
            <a:off x="240990" y="4889223"/>
            <a:ext cx="3338911" cy="1308050"/>
          </a:xfrm>
          <a:prstGeom prst="rect">
            <a:avLst/>
          </a:prstGeom>
          <a:noFill/>
        </p:spPr>
        <p:txBody>
          <a:bodyPr wrap="square" rtlCol="0">
            <a:spAutoFit/>
          </a:bodyPr>
          <a:lstStyle/>
          <a:p>
            <a:r>
              <a:rPr lang="en-ID" sz="2800" dirty="0">
                <a:solidFill>
                  <a:schemeClr val="tx1">
                    <a:lumMod val="75000"/>
                    <a:lumOff val="25000"/>
                  </a:schemeClr>
                </a:solidFill>
                <a:latin typeface="HelveticaNeueLT Std Thin" panose="020B0403020202020204" pitchFamily="34" charset="0"/>
                <a:ea typeface="Open Sans" panose="020B0606030504020204" pitchFamily="34" charset="0"/>
                <a:cs typeface="Open Sans" panose="020B0606030504020204" pitchFamily="34" charset="0"/>
              </a:rPr>
              <a:t> </a:t>
            </a:r>
          </a:p>
          <a:p>
            <a:r>
              <a:rPr lang="en-ID" sz="5100" b="1" cap="all"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Impact</a:t>
            </a:r>
          </a:p>
        </p:txBody>
      </p:sp>
      <p:sp>
        <p:nvSpPr>
          <p:cNvPr id="21" name="TextBox 20">
            <a:extLst>
              <a:ext uri="{FF2B5EF4-FFF2-40B4-BE49-F238E27FC236}">
                <a16:creationId xmlns:a16="http://schemas.microsoft.com/office/drawing/2014/main" id="{1A0CD844-DD9A-4EEA-9FCD-35294C6705F3}"/>
              </a:ext>
            </a:extLst>
          </p:cNvPr>
          <p:cNvSpPr txBox="1"/>
          <p:nvPr/>
        </p:nvSpPr>
        <p:spPr>
          <a:xfrm>
            <a:off x="3917341" y="3675249"/>
            <a:ext cx="8091544" cy="2862322"/>
          </a:xfrm>
          <a:prstGeom prst="rect">
            <a:avLst/>
          </a:prstGeom>
          <a:noFill/>
        </p:spPr>
        <p:txBody>
          <a:bodyPr wrap="square" rtlCol="0">
            <a:spAutoFit/>
          </a:bodyPr>
          <a:lstStyle/>
          <a:p>
            <a:pPr>
              <a:lnSpc>
                <a:spcPct val="200000"/>
              </a:lnSpc>
            </a:pP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Number of Nonprofit Organizations in DC: </a:t>
            </a:r>
          </a:p>
          <a:p>
            <a:pPr marL="274320" indent="-171450">
              <a:buFont typeface="Courier New" panose="02070309020205020404" pitchFamily="49" charset="0"/>
              <a:buChar char="o"/>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501(c)(3) Public Charities 		  8,024</a:t>
            </a:r>
          </a:p>
          <a:p>
            <a:pPr marL="274320" indent="-171450">
              <a:buFont typeface="Courier New" panose="02070309020205020404" pitchFamily="49" charset="0"/>
              <a:buChar char="o"/>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501(c)(3) Private and Public Foundations 	     497</a:t>
            </a:r>
          </a:p>
          <a:p>
            <a:pPr marL="274320" indent="-171450">
              <a:buFont typeface="Courier New" panose="02070309020205020404" pitchFamily="49" charset="0"/>
              <a:buChar char="o"/>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OTHER 501(c) NONPROFIT ORGANIZATIONS*  	  3,846</a:t>
            </a:r>
          </a:p>
          <a:p>
            <a:pPr marL="274320" indent="-171450">
              <a:buFont typeface="Courier New" panose="02070309020205020404" pitchFamily="49" charset="0"/>
              <a:buChar char="o"/>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All Nonprofits Organizations 		12,367</a:t>
            </a:r>
          </a:p>
          <a:p>
            <a:pPr marL="102870"/>
            <a:r>
              <a:rPr lang="en-US" sz="12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*Civic Leagues, Chambers of Commerce, Veterans Organizations, etc.</a:t>
            </a:r>
          </a:p>
          <a:p>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200000"/>
              </a:lnSpc>
            </a:pP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Economic Impact of the D.C. Nonprofit Sector: </a:t>
            </a:r>
          </a:p>
          <a:p>
            <a:pPr marL="274320" indent="-171450">
              <a:buFont typeface="Courier New" panose="02070309020205020404" pitchFamily="49" charset="0"/>
              <a:buChar char="o"/>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Employs 118,100 - over 26% of the state’s workforce</a:t>
            </a:r>
          </a:p>
          <a:p>
            <a:pPr marL="274320" indent="-171450">
              <a:buFont typeface="Courier New" panose="02070309020205020404" pitchFamily="49" charset="0"/>
              <a:buChar char="o"/>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Generates almost $48 billion in annual revenues</a:t>
            </a:r>
          </a:p>
          <a:p>
            <a:pPr marL="274320" indent="-171450">
              <a:buFont typeface="Courier New" panose="02070309020205020404" pitchFamily="49" charset="0"/>
              <a:buChar char="o"/>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Holds assets of $86.7 billion</a:t>
            </a:r>
          </a:p>
          <a:p>
            <a:pPr marL="274320" indent="-171450">
              <a:buFont typeface="Courier New" panose="02070309020205020404" pitchFamily="49" charset="0"/>
              <a:buChar char="o"/>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DC foundations annually give over $417 million</a:t>
            </a:r>
          </a:p>
          <a:p>
            <a:pPr marL="274320" indent="-171450">
              <a:buFont typeface="Courier New" panose="02070309020205020404" pitchFamily="49" charset="0"/>
              <a:buChar char="o"/>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DC residents give over $894 million to charity each year, representing 4 percent of household income</a:t>
            </a:r>
          </a:p>
        </p:txBody>
      </p:sp>
      <p:sp>
        <p:nvSpPr>
          <p:cNvPr id="5" name="Rectangle 4">
            <a:extLst>
              <a:ext uri="{FF2B5EF4-FFF2-40B4-BE49-F238E27FC236}">
                <a16:creationId xmlns:a16="http://schemas.microsoft.com/office/drawing/2014/main" id="{A82C8E3F-121B-46C8-9F7E-D0F27A1DC0ED}"/>
              </a:ext>
            </a:extLst>
          </p:cNvPr>
          <p:cNvSpPr/>
          <p:nvPr/>
        </p:nvSpPr>
        <p:spPr>
          <a:xfrm>
            <a:off x="0" y="3538753"/>
            <a:ext cx="12192000" cy="62064"/>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Box 16">
            <a:extLst>
              <a:ext uri="{FF2B5EF4-FFF2-40B4-BE49-F238E27FC236}">
                <a16:creationId xmlns:a16="http://schemas.microsoft.com/office/drawing/2014/main" id="{6783CA68-E710-4FD4-AA57-B9F988294B29}"/>
              </a:ext>
            </a:extLst>
          </p:cNvPr>
          <p:cNvSpPr txBox="1"/>
          <p:nvPr/>
        </p:nvSpPr>
        <p:spPr>
          <a:xfrm>
            <a:off x="276105" y="5076994"/>
            <a:ext cx="3937080" cy="523220"/>
          </a:xfrm>
          <a:prstGeom prst="rect">
            <a:avLst/>
          </a:prstGeom>
          <a:noFill/>
        </p:spPr>
        <p:txBody>
          <a:bodyPr wrap="square" rtlCol="0">
            <a:spAutoFit/>
          </a:bodyPr>
          <a:lstStyle/>
          <a:p>
            <a:r>
              <a:rPr lang="en-US" sz="2800" dirty="0">
                <a:solidFill>
                  <a:schemeClr val="tx1">
                    <a:lumMod val="75000"/>
                    <a:lumOff val="25000"/>
                  </a:schemeClr>
                </a:solidFill>
                <a:latin typeface="HelveticaNeueLT Std Thin" panose="020B0403020202020204" pitchFamily="34" charset="0"/>
                <a:ea typeface="Open Sans" panose="020B0606030504020204" pitchFamily="34" charset="0"/>
                <a:cs typeface="Open Sans" panose="020B0606030504020204" pitchFamily="34" charset="0"/>
              </a:rPr>
              <a:t>DC’s Nonprofit</a:t>
            </a:r>
          </a:p>
        </p:txBody>
      </p:sp>
      <p:pic>
        <p:nvPicPr>
          <p:cNvPr id="9" name="Picture Placeholder 8" descr="A picture containing building, table, large, standing&#10;&#10;Description automatically generated">
            <a:extLst>
              <a:ext uri="{FF2B5EF4-FFF2-40B4-BE49-F238E27FC236}">
                <a16:creationId xmlns:a16="http://schemas.microsoft.com/office/drawing/2014/main" id="{8FC47E2E-727E-44BF-A1EA-1050B98D835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278" b="6278"/>
          <a:stretch>
            <a:fillRect/>
          </a:stretch>
        </p:blipFill>
        <p:spPr/>
      </p:pic>
    </p:spTree>
    <p:extLst>
      <p:ext uri="{BB962C8B-B14F-4D97-AF65-F5344CB8AC3E}">
        <p14:creationId xmlns:p14="http://schemas.microsoft.com/office/powerpoint/2010/main" val="161492192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12FEDAD-C0E5-404B-87DB-194D878DCCC9}"/>
              </a:ext>
            </a:extLst>
          </p:cNvPr>
          <p:cNvSpPr/>
          <p:nvPr/>
        </p:nvSpPr>
        <p:spPr>
          <a:xfrm>
            <a:off x="6096000" y="255405"/>
            <a:ext cx="5884190" cy="6431695"/>
          </a:xfrm>
          <a:prstGeom prst="rect">
            <a:avLst/>
          </a:prstGeom>
          <a:blipFill>
            <a:blip r:embed="rId2"/>
            <a:stretch>
              <a:fillRect b="-6628"/>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37" name="TextBox 36">
            <a:extLst>
              <a:ext uri="{FF2B5EF4-FFF2-40B4-BE49-F238E27FC236}">
                <a16:creationId xmlns:a16="http://schemas.microsoft.com/office/drawing/2014/main" id="{773468C1-BD2C-445C-90EE-33A35D0C651B}"/>
              </a:ext>
            </a:extLst>
          </p:cNvPr>
          <p:cNvSpPr txBox="1"/>
          <p:nvPr/>
        </p:nvSpPr>
        <p:spPr>
          <a:xfrm>
            <a:off x="315913" y="294150"/>
            <a:ext cx="4867392" cy="1000274"/>
          </a:xfrm>
          <a:prstGeom prst="rect">
            <a:avLst/>
          </a:prstGeom>
          <a:noFill/>
        </p:spPr>
        <p:txBody>
          <a:bodyPr wrap="square" rtlCol="0">
            <a:spAutoFit/>
          </a:bodyPr>
          <a:lstStyle/>
          <a:p>
            <a:r>
              <a:rPr lang="en-ID" sz="3100" dirty="0">
                <a:solidFill>
                  <a:schemeClr val="tx1">
                    <a:lumMod val="75000"/>
                    <a:lumOff val="25000"/>
                  </a:schemeClr>
                </a:solidFill>
                <a:latin typeface="HelveticaNeueLT Std Thin" panose="020B0403020202020204" pitchFamily="34" charset="0"/>
                <a:ea typeface="Open Sans" panose="020B0606030504020204" pitchFamily="34" charset="0"/>
                <a:cs typeface="Open Sans" panose="020B0606030504020204" pitchFamily="34" charset="0"/>
              </a:rPr>
              <a:t>Getting Around</a:t>
            </a:r>
          </a:p>
          <a:p>
            <a:r>
              <a:rPr lang="en-ID" sz="2800" b="1" cap="all"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Washington, DC</a:t>
            </a:r>
          </a:p>
        </p:txBody>
      </p:sp>
      <p:sp>
        <p:nvSpPr>
          <p:cNvPr id="43" name="TextBox 42">
            <a:extLst>
              <a:ext uri="{FF2B5EF4-FFF2-40B4-BE49-F238E27FC236}">
                <a16:creationId xmlns:a16="http://schemas.microsoft.com/office/drawing/2014/main" id="{6A48F577-FFCD-45C7-9947-9B60962F56E3}"/>
              </a:ext>
            </a:extLst>
          </p:cNvPr>
          <p:cNvSpPr txBox="1"/>
          <p:nvPr/>
        </p:nvSpPr>
        <p:spPr>
          <a:xfrm>
            <a:off x="315914" y="1385638"/>
            <a:ext cx="5286723" cy="5049716"/>
          </a:xfrm>
          <a:prstGeom prst="rect">
            <a:avLst/>
          </a:prstGeom>
          <a:noFill/>
        </p:spPr>
        <p:txBody>
          <a:bodyPr wrap="square" rtlCol="0">
            <a:spAutoFit/>
          </a:bodyPr>
          <a:lstStyle/>
          <a:p>
            <a:pPr>
              <a:lnSpc>
                <a:spcPct val="150000"/>
              </a:lnSpc>
            </a:pPr>
            <a:r>
              <a:rPr lang="en-US" b="1" dirty="0"/>
              <a:t>CARS</a:t>
            </a:r>
          </a:p>
          <a:p>
            <a:pPr algn="just">
              <a:lnSpc>
                <a:spcPct val="150000"/>
              </a:lnSpc>
            </a:pPr>
            <a:r>
              <a:rPr lang="en-US" sz="1200" dirty="0"/>
              <a:t>Taxis in DC accept credit cards. Fares start at $3.50 and are metered. A 15-20% tip is customary. Uber and Lyft also provide service throughout the metro DC area, and include options ranging from rideshares to luxury SUVs.</a:t>
            </a:r>
          </a:p>
          <a:p>
            <a:pPr>
              <a:lnSpc>
                <a:spcPct val="150000"/>
              </a:lnSpc>
            </a:pPr>
            <a:r>
              <a:rPr lang="en-US" b="1" dirty="0"/>
              <a:t>ON FOOT</a:t>
            </a:r>
          </a:p>
          <a:p>
            <a:pPr algn="just">
              <a:lnSpc>
                <a:spcPct val="150000"/>
              </a:lnSpc>
            </a:pPr>
            <a:r>
              <a:rPr lang="en-US" sz="1200" dirty="0"/>
              <a:t>DC has numerous public parks and walkable neighborhoods, making navigation on foot easy. Order a free map today on washington.org.</a:t>
            </a:r>
          </a:p>
          <a:p>
            <a:pPr>
              <a:lnSpc>
                <a:spcPct val="150000"/>
              </a:lnSpc>
            </a:pPr>
            <a:r>
              <a:rPr lang="en-US" b="1" dirty="0"/>
              <a:t>ON BIKE</a:t>
            </a:r>
          </a:p>
          <a:p>
            <a:pPr algn="just">
              <a:lnSpc>
                <a:spcPct val="150000"/>
              </a:lnSpc>
            </a:pPr>
            <a:r>
              <a:rPr lang="en-US" sz="1200" dirty="0"/>
              <a:t>Cruise around DC on a battery-powered scooter or one of the bike-sharing systems that serve the area, such as Capital Bikeshare. You can also rent wheels and a helmet from Bike and Roll DC.</a:t>
            </a:r>
          </a:p>
          <a:p>
            <a:pPr>
              <a:lnSpc>
                <a:spcPct val="150000"/>
              </a:lnSpc>
            </a:pPr>
            <a:r>
              <a:rPr lang="en-US" b="1" dirty="0"/>
              <a:t>METRO</a:t>
            </a:r>
          </a:p>
          <a:p>
            <a:pPr algn="just">
              <a:lnSpc>
                <a:spcPct val="150000"/>
              </a:lnSpc>
            </a:pPr>
            <a:r>
              <a:rPr lang="en-US" sz="1200" dirty="0"/>
              <a:t>Metro transit services make DC accessible and easy to navigate. The underground train and citywide bus system (Metrorail and Metrobus) serve the area. Most major hotels and attractions are near Metrorail stops. Tip: The new Silver Line is projected to connect to Dulles International Airport in July 2020</a:t>
            </a:r>
          </a:p>
        </p:txBody>
      </p:sp>
      <p:sp>
        <p:nvSpPr>
          <p:cNvPr id="2" name="Rectangle 1">
            <a:extLst>
              <a:ext uri="{FF2B5EF4-FFF2-40B4-BE49-F238E27FC236}">
                <a16:creationId xmlns:a16="http://schemas.microsoft.com/office/drawing/2014/main" id="{CF765CE2-8C60-4602-A7F1-4632CFF97F0C}"/>
              </a:ext>
            </a:extLst>
          </p:cNvPr>
          <p:cNvSpPr/>
          <p:nvPr/>
        </p:nvSpPr>
        <p:spPr>
          <a:xfrm rot="5400000">
            <a:off x="1575211" y="-855243"/>
            <a:ext cx="57343" cy="2278641"/>
          </a:xfrm>
          <a:prstGeom prst="rect">
            <a:avLst/>
          </a:prstGeom>
          <a:solidFill>
            <a:schemeClr val="accent1">
              <a:lumMod val="20000"/>
              <a:lumOff val="8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45126409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lose up of a building&#10;&#10;Description automatically generated">
            <a:extLst>
              <a:ext uri="{FF2B5EF4-FFF2-40B4-BE49-F238E27FC236}">
                <a16:creationId xmlns:a16="http://schemas.microsoft.com/office/drawing/2014/main" id="{64916945-4F88-4CBB-A03C-40BC570571C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323232032"/>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15FC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2483</TotalTime>
  <Words>1340</Words>
  <Application>Microsoft Office PowerPoint</Application>
  <PresentationFormat>Widescreen</PresentationFormat>
  <Paragraphs>176</Paragraphs>
  <Slides>22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Century Gothic</vt:lpstr>
      <vt:lpstr>Courier New</vt:lpstr>
      <vt:lpstr>DIN Pro Regular</vt:lpstr>
      <vt:lpstr>HelveticaNeueLT Std Thin</vt:lpstr>
      <vt:lpstr>Montserrat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TOP 5 HOTELS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alan</dc:creator>
  <cp:lastModifiedBy>glenn alan</cp:lastModifiedBy>
  <cp:revision>76</cp:revision>
  <dcterms:created xsi:type="dcterms:W3CDTF">2020-06-06T01:58:26Z</dcterms:created>
  <dcterms:modified xsi:type="dcterms:W3CDTF">2020-06-12T16:14:00Z</dcterms:modified>
</cp:coreProperties>
</file>